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2"/>
  </p:notesMasterIdLst>
  <p:sldIdLst>
    <p:sldId id="409" r:id="rId2"/>
    <p:sldId id="433" r:id="rId3"/>
    <p:sldId id="432" r:id="rId4"/>
    <p:sldId id="404" r:id="rId5"/>
    <p:sldId id="405" r:id="rId6"/>
    <p:sldId id="406" r:id="rId7"/>
    <p:sldId id="407" r:id="rId8"/>
    <p:sldId id="408" r:id="rId9"/>
    <p:sldId id="431" r:id="rId10"/>
    <p:sldId id="411"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26" r:id="rId26"/>
    <p:sldId id="427" r:id="rId27"/>
    <p:sldId id="428" r:id="rId28"/>
    <p:sldId id="429" r:id="rId29"/>
    <p:sldId id="430" r:id="rId30"/>
    <p:sldId id="410" r:id="rId31"/>
    <p:sldId id="257" r:id="rId32"/>
    <p:sldId id="258" r:id="rId33"/>
    <p:sldId id="259" r:id="rId34"/>
    <p:sldId id="260" r:id="rId35"/>
    <p:sldId id="261" r:id="rId36"/>
    <p:sldId id="262" r:id="rId37"/>
    <p:sldId id="263" r:id="rId38"/>
    <p:sldId id="264" r:id="rId39"/>
    <p:sldId id="265" r:id="rId40"/>
    <p:sldId id="380" r:id="rId41"/>
    <p:sldId id="381" r:id="rId42"/>
    <p:sldId id="382" r:id="rId43"/>
    <p:sldId id="384" r:id="rId44"/>
    <p:sldId id="385" r:id="rId45"/>
    <p:sldId id="386" r:id="rId46"/>
    <p:sldId id="387" r:id="rId47"/>
    <p:sldId id="388"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389" r:id="rId64"/>
    <p:sldId id="390" r:id="rId65"/>
    <p:sldId id="391" r:id="rId66"/>
    <p:sldId id="392" r:id="rId67"/>
    <p:sldId id="393" r:id="rId68"/>
    <p:sldId id="402" r:id="rId69"/>
    <p:sldId id="394" r:id="rId70"/>
    <p:sldId id="401" r:id="rId71"/>
    <p:sldId id="397" r:id="rId72"/>
    <p:sldId id="398" r:id="rId73"/>
    <p:sldId id="399" r:id="rId74"/>
    <p:sldId id="400" r:id="rId75"/>
    <p:sldId id="395" r:id="rId76"/>
    <p:sldId id="396" r:id="rId77"/>
    <p:sldId id="403" r:id="rId78"/>
    <p:sldId id="296" r:id="rId79"/>
    <p:sldId id="297" r:id="rId80"/>
    <p:sldId id="298" r:id="rId81"/>
    <p:sldId id="299" r:id="rId82"/>
    <p:sldId id="300" r:id="rId83"/>
    <p:sldId id="301" r:id="rId84"/>
    <p:sldId id="302" r:id="rId85"/>
    <p:sldId id="304" r:id="rId86"/>
    <p:sldId id="305" r:id="rId87"/>
    <p:sldId id="306" r:id="rId88"/>
    <p:sldId id="307" r:id="rId89"/>
    <p:sldId id="308" r:id="rId90"/>
    <p:sldId id="309" r:id="rId91"/>
    <p:sldId id="310" r:id="rId92"/>
    <p:sldId id="311" r:id="rId93"/>
    <p:sldId id="312" r:id="rId94"/>
    <p:sldId id="313" r:id="rId95"/>
    <p:sldId id="314" r:id="rId96"/>
    <p:sldId id="315" r:id="rId97"/>
    <p:sldId id="316" r:id="rId98"/>
    <p:sldId id="317" r:id="rId99"/>
    <p:sldId id="318" r:id="rId100"/>
    <p:sldId id="319" r:id="rId101"/>
    <p:sldId id="320" r:id="rId102"/>
    <p:sldId id="321" r:id="rId103"/>
    <p:sldId id="322" r:id="rId104"/>
    <p:sldId id="323" r:id="rId105"/>
    <p:sldId id="324" r:id="rId106"/>
    <p:sldId id="325" r:id="rId107"/>
    <p:sldId id="326" r:id="rId108"/>
    <p:sldId id="327" r:id="rId109"/>
    <p:sldId id="328" r:id="rId110"/>
    <p:sldId id="329" r:id="rId111"/>
    <p:sldId id="330" r:id="rId112"/>
    <p:sldId id="331" r:id="rId113"/>
    <p:sldId id="332" r:id="rId114"/>
    <p:sldId id="333" r:id="rId115"/>
    <p:sldId id="334" r:id="rId116"/>
    <p:sldId id="335" r:id="rId117"/>
    <p:sldId id="336" r:id="rId118"/>
    <p:sldId id="337" r:id="rId119"/>
    <p:sldId id="338" r:id="rId120"/>
    <p:sldId id="339" r:id="rId121"/>
    <p:sldId id="340" r:id="rId122"/>
    <p:sldId id="341" r:id="rId123"/>
    <p:sldId id="342" r:id="rId124"/>
    <p:sldId id="343" r:id="rId125"/>
    <p:sldId id="344" r:id="rId126"/>
    <p:sldId id="345" r:id="rId127"/>
    <p:sldId id="346" r:id="rId128"/>
    <p:sldId id="347" r:id="rId129"/>
    <p:sldId id="348" r:id="rId130"/>
    <p:sldId id="349" r:id="rId131"/>
    <p:sldId id="350" r:id="rId132"/>
    <p:sldId id="351" r:id="rId133"/>
    <p:sldId id="352" r:id="rId134"/>
    <p:sldId id="353" r:id="rId135"/>
    <p:sldId id="354" r:id="rId136"/>
    <p:sldId id="355" r:id="rId137"/>
    <p:sldId id="356" r:id="rId138"/>
    <p:sldId id="357" r:id="rId139"/>
    <p:sldId id="358" r:id="rId140"/>
    <p:sldId id="359" r:id="rId141"/>
    <p:sldId id="360" r:id="rId142"/>
    <p:sldId id="361" r:id="rId143"/>
    <p:sldId id="362" r:id="rId144"/>
    <p:sldId id="363" r:id="rId145"/>
    <p:sldId id="364" r:id="rId146"/>
    <p:sldId id="365" r:id="rId147"/>
    <p:sldId id="366" r:id="rId148"/>
    <p:sldId id="367" r:id="rId149"/>
    <p:sldId id="368" r:id="rId150"/>
    <p:sldId id="369" r:id="rId151"/>
    <p:sldId id="370" r:id="rId152"/>
    <p:sldId id="371" r:id="rId153"/>
    <p:sldId id="372" r:id="rId154"/>
    <p:sldId id="373" r:id="rId155"/>
    <p:sldId id="374" r:id="rId156"/>
    <p:sldId id="375" r:id="rId157"/>
    <p:sldId id="376" r:id="rId158"/>
    <p:sldId id="377" r:id="rId159"/>
    <p:sldId id="378" r:id="rId160"/>
    <p:sldId id="379" r:id="rId161"/>
    <p:sldId id="434" r:id="rId162"/>
    <p:sldId id="435" r:id="rId163"/>
    <p:sldId id="436" r:id="rId164"/>
    <p:sldId id="437" r:id="rId165"/>
    <p:sldId id="438" r:id="rId166"/>
    <p:sldId id="439" r:id="rId167"/>
    <p:sldId id="440" r:id="rId168"/>
    <p:sldId id="441" r:id="rId169"/>
    <p:sldId id="442" r:id="rId170"/>
    <p:sldId id="443" r:id="rId171"/>
    <p:sldId id="444" r:id="rId172"/>
    <p:sldId id="445" r:id="rId173"/>
    <p:sldId id="446" r:id="rId174"/>
    <p:sldId id="447" r:id="rId175"/>
    <p:sldId id="448" r:id="rId176"/>
    <p:sldId id="449" r:id="rId177"/>
    <p:sldId id="450" r:id="rId178"/>
    <p:sldId id="451" r:id="rId179"/>
    <p:sldId id="452" r:id="rId180"/>
    <p:sldId id="453" r:id="rId18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slide" Target="slides/slide158.xml" /><Relationship Id="rId175" Type="http://schemas.openxmlformats.org/officeDocument/2006/relationships/slide" Target="slides/slide174.xml" /><Relationship Id="rId170" Type="http://schemas.openxmlformats.org/officeDocument/2006/relationships/slide" Target="slides/slide169.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slide" Target="slides/slide159.xml" /><Relationship Id="rId165" Type="http://schemas.openxmlformats.org/officeDocument/2006/relationships/slide" Target="slides/slide164.xml" /><Relationship Id="rId181" Type="http://schemas.openxmlformats.org/officeDocument/2006/relationships/slide" Target="slides/slide180.xml" /><Relationship Id="rId186" Type="http://schemas.openxmlformats.org/officeDocument/2006/relationships/tableStyles" Target="tableStyles.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71" Type="http://schemas.openxmlformats.org/officeDocument/2006/relationships/slide" Target="slides/slide170.xml" /><Relationship Id="rId176" Type="http://schemas.openxmlformats.org/officeDocument/2006/relationships/slide" Target="slides/slide175.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slide" Target="slides/slide160.xml" /><Relationship Id="rId166" Type="http://schemas.openxmlformats.org/officeDocument/2006/relationships/slide" Target="slides/slide165.xml" /><Relationship Id="rId182"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23" Type="http://schemas.openxmlformats.org/officeDocument/2006/relationships/slide" Target="slides/slide22.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119" Type="http://schemas.openxmlformats.org/officeDocument/2006/relationships/slide" Target="slides/slide118.xml" /><Relationship Id="rId44" Type="http://schemas.openxmlformats.org/officeDocument/2006/relationships/slide" Target="slides/slide43.xml" /><Relationship Id="rId60" Type="http://schemas.openxmlformats.org/officeDocument/2006/relationships/slide" Target="slides/slide59.xml" /><Relationship Id="rId65" Type="http://schemas.openxmlformats.org/officeDocument/2006/relationships/slide" Target="slides/slide64.xml" /><Relationship Id="rId81" Type="http://schemas.openxmlformats.org/officeDocument/2006/relationships/slide" Target="slides/slide80.xml" /><Relationship Id="rId86" Type="http://schemas.openxmlformats.org/officeDocument/2006/relationships/slide" Target="slides/slide85.xml" /><Relationship Id="rId130" Type="http://schemas.openxmlformats.org/officeDocument/2006/relationships/slide" Target="slides/slide129.xml" /><Relationship Id="rId135" Type="http://schemas.openxmlformats.org/officeDocument/2006/relationships/slide" Target="slides/slide134.xml" /><Relationship Id="rId151" Type="http://schemas.openxmlformats.org/officeDocument/2006/relationships/slide" Target="slides/slide150.xml" /><Relationship Id="rId156" Type="http://schemas.openxmlformats.org/officeDocument/2006/relationships/slide" Target="slides/slide155.xml" /><Relationship Id="rId177" Type="http://schemas.openxmlformats.org/officeDocument/2006/relationships/slide" Target="slides/slide176.xml" /><Relationship Id="rId4" Type="http://schemas.openxmlformats.org/officeDocument/2006/relationships/slide" Target="slides/slide3.xml" /><Relationship Id="rId9" Type="http://schemas.openxmlformats.org/officeDocument/2006/relationships/slide" Target="slides/slide8.xml" /><Relationship Id="rId172" Type="http://schemas.openxmlformats.org/officeDocument/2006/relationships/slide" Target="slides/slide171.xml" /><Relationship Id="rId180" Type="http://schemas.openxmlformats.org/officeDocument/2006/relationships/slide" Target="slides/slide179.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167" Type="http://schemas.openxmlformats.org/officeDocument/2006/relationships/slide" Target="slides/slide166.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slide" Target="slides/slide161.xml" /><Relationship Id="rId183" Type="http://schemas.openxmlformats.org/officeDocument/2006/relationships/presProps" Target="presProps.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slide" Target="slides/slide177.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slide" Target="slides/slide172.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slide" Target="slides/slide167.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184" Type="http://schemas.openxmlformats.org/officeDocument/2006/relationships/viewProps" Target="viewProps.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4" Type="http://schemas.openxmlformats.org/officeDocument/2006/relationships/slide" Target="slides/slide173.xml" /><Relationship Id="rId179" Type="http://schemas.openxmlformats.org/officeDocument/2006/relationships/slide" Target="slides/slide178.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106" Type="http://schemas.openxmlformats.org/officeDocument/2006/relationships/slide" Target="slides/slide105.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52" Type="http://schemas.openxmlformats.org/officeDocument/2006/relationships/slide" Target="slides/slide51.xml" /><Relationship Id="rId73" Type="http://schemas.openxmlformats.org/officeDocument/2006/relationships/slide" Target="slides/slide72.xml" /><Relationship Id="rId78" Type="http://schemas.openxmlformats.org/officeDocument/2006/relationships/slide" Target="slides/slide77.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43" Type="http://schemas.openxmlformats.org/officeDocument/2006/relationships/slide" Target="slides/slide142.xml" /><Relationship Id="rId148" Type="http://schemas.openxmlformats.org/officeDocument/2006/relationships/slide" Target="slides/slide147.xml" /><Relationship Id="rId164" Type="http://schemas.openxmlformats.org/officeDocument/2006/relationships/slide" Target="slides/slide163.xml" /><Relationship Id="rId169" Type="http://schemas.openxmlformats.org/officeDocument/2006/relationships/slide" Target="slides/slide168.xml" /><Relationship Id="rId185"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2C86B1-306A-4740-A46F-5227936FB508}" type="datetimeFigureOut">
              <a:rPr lang="pt-BR" smtClean="0"/>
              <a:t>06/10/2017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E9CD0F-ED33-459F-8DB1-6DA2FF270F1F}" type="slidenum">
              <a:rPr lang="pt-BR" smtClean="0"/>
              <a:t>‹nº›</a:t>
            </a:fld>
            <a:endParaRPr lang="pt-BR"/>
          </a:p>
        </p:txBody>
      </p:sp>
    </p:spTree>
    <p:extLst>
      <p:ext uri="{BB962C8B-B14F-4D97-AF65-F5344CB8AC3E}">
        <p14:creationId xmlns:p14="http://schemas.microsoft.com/office/powerpoint/2010/main" val="20038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5E9D37-AEBD-4EA0-8B6F-8C1AECB3309C}" type="slidenum">
              <a:rPr lang="pt-BR"/>
              <a:pPr/>
              <a:t>10</a:t>
            </a:fld>
            <a:endParaRPr lang="pt-B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65483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7CDD5-D928-4AD4-AAA2-3B00F601679D}" type="slidenum">
              <a:rPr lang="pt-BR"/>
              <a:pPr/>
              <a:t>19</a:t>
            </a:fld>
            <a:endParaRPr lang="pt-B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61914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51E135-53C2-4DDD-8E25-70E8698A2523}" type="slidenum">
              <a:rPr lang="pt-BR"/>
              <a:pPr/>
              <a:t>20</a:t>
            </a:fld>
            <a:endParaRPr lang="pt-B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18537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5D08D-5037-4387-8E54-1F2D8E4E2BAA}" type="slidenum">
              <a:rPr lang="pt-BR"/>
              <a:pPr/>
              <a:t>21</a:t>
            </a:fld>
            <a:endParaRPr lang="pt-B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402401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481C6-DE13-4C1E-AD55-561E10C1939B}" type="slidenum">
              <a:rPr lang="pt-BR"/>
              <a:pPr/>
              <a:t>22</a:t>
            </a:fld>
            <a:endParaRPr lang="pt-B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176697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66F4D4-3BDB-4C0F-8415-182A199FDDF6}" type="slidenum">
              <a:rPr lang="pt-BR"/>
              <a:pPr/>
              <a:t>23</a:t>
            </a:fld>
            <a:endParaRPr lang="pt-B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182495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C1105-1B7C-4939-B548-6982ABF9EB51}" type="slidenum">
              <a:rPr lang="pt-BR"/>
              <a:pPr/>
              <a:t>24</a:t>
            </a:fld>
            <a:endParaRPr lang="pt-B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106052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D9B7E-61A4-420F-B449-8B7DB73BAE95}" type="slidenum">
              <a:rPr lang="pt-BR"/>
              <a:pPr/>
              <a:t>25</a:t>
            </a:fld>
            <a:endParaRPr lang="pt-B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332440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3249CE-2732-4CD5-A5AB-BC8430B89CCC}" type="slidenum">
              <a:rPr lang="pt-BR"/>
              <a:pPr/>
              <a:t>26</a:t>
            </a:fld>
            <a:endParaRPr lang="pt-B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99286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0E7B-AE87-48D9-B3AD-5B7E0B26AC1B}" type="slidenum">
              <a:rPr lang="pt-BR"/>
              <a:pPr/>
              <a:t>27</a:t>
            </a:fld>
            <a:endParaRPr lang="pt-B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118617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779EC-AB06-46FB-8B17-3B90E62FE2BE}" type="slidenum">
              <a:rPr lang="pt-BR"/>
              <a:pPr/>
              <a:t>28</a:t>
            </a:fld>
            <a:endParaRPr lang="pt-B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16287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093C7A-13EE-408B-8BAD-3D9C5E0587C3}" type="slidenum">
              <a:rPr lang="pt-BR"/>
              <a:pPr/>
              <a:t>11</a:t>
            </a:fld>
            <a:endParaRPr lang="pt-B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743159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B5EF1-2455-438A-8206-2D8DAC480DEE}" type="slidenum">
              <a:rPr lang="pt-BR"/>
              <a:pPr/>
              <a:t>29</a:t>
            </a:fld>
            <a:endParaRPr lang="pt-B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59496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35B39-A823-494E-9B2E-8578EB8AAB75}" type="slidenum">
              <a:rPr lang="pt-BR"/>
              <a:pPr/>
              <a:t>12</a:t>
            </a:fld>
            <a:endParaRPr lang="pt-B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9694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5A558E-D7DC-4E34-8BB2-95803E683A44}" type="slidenum">
              <a:rPr lang="pt-BR"/>
              <a:pPr/>
              <a:t>13</a:t>
            </a:fld>
            <a:endParaRPr lang="pt-B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61328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79CD4A-CB84-45CB-9AE4-8E5532E139AC}" type="slidenum">
              <a:rPr lang="pt-BR"/>
              <a:pPr/>
              <a:t>14</a:t>
            </a:fld>
            <a:endParaRPr lang="pt-B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172552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241A5-2729-498F-B03B-83076FD42F11}" type="slidenum">
              <a:rPr lang="pt-BR"/>
              <a:pPr/>
              <a:t>15</a:t>
            </a:fld>
            <a:endParaRPr lang="pt-B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42825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4AD74D-67F5-4A56-B658-3552C7D88EB4}" type="slidenum">
              <a:rPr lang="pt-BR"/>
              <a:pPr/>
              <a:t>16</a:t>
            </a:fld>
            <a:endParaRPr lang="pt-B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38718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0A0E1-5ADD-4434-B406-97609B346C9F}" type="slidenum">
              <a:rPr lang="pt-BR"/>
              <a:pPr/>
              <a:t>17</a:t>
            </a:fld>
            <a:endParaRPr lang="pt-B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25256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FAFF3-F998-44CA-AE3E-022A9FC3BB96}" type="slidenum">
              <a:rPr lang="pt-BR"/>
              <a:pPr/>
              <a:t>18</a:t>
            </a:fld>
            <a:endParaRPr lang="pt-B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58984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pt-BR"/>
              <a:t>Clique para editar o estilo do título mestre</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
        <p:nvSpPr>
          <p:cNvPr id="4" name="Дата 3"/>
          <p:cNvSpPr>
            <a:spLocks noGrp="1"/>
          </p:cNvSpPr>
          <p:nvPr>
            <p:ph type="dt" sz="half" idx="10"/>
          </p:nvPr>
        </p:nvSpPr>
        <p:spPr/>
        <p:txBody>
          <a:body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11"/>
          </p:nvPr>
        </p:nvSpPr>
        <p:spPr/>
        <p:txBody>
          <a:bodyPr/>
          <a:lstStyle/>
          <a:p>
            <a:endParaRPr lang="pt-BR"/>
          </a:p>
        </p:txBody>
      </p:sp>
      <p:sp>
        <p:nvSpPr>
          <p:cNvPr id="6" name="Номер слайда 5"/>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pt-BR"/>
              <a:t>Clique para editar o estilo do título mestre</a:t>
            </a:r>
            <a:endParaRPr lang="en-US"/>
          </a:p>
        </p:txBody>
      </p:sp>
      <p:sp>
        <p:nvSpPr>
          <p:cNvPr id="3" name="Вертикальный текст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Дата 3"/>
          <p:cNvSpPr>
            <a:spLocks noGrp="1"/>
          </p:cNvSpPr>
          <p:nvPr>
            <p:ph type="dt" sz="half" idx="10"/>
          </p:nvPr>
        </p:nvSpPr>
        <p:spPr/>
        <p:txBody>
          <a:body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11"/>
          </p:nvPr>
        </p:nvSpPr>
        <p:spPr/>
        <p:txBody>
          <a:bodyPr/>
          <a:lstStyle/>
          <a:p>
            <a:endParaRPr lang="pt-BR"/>
          </a:p>
        </p:txBody>
      </p:sp>
      <p:sp>
        <p:nvSpPr>
          <p:cNvPr id="6" name="Номер слайда 5"/>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pt-BR"/>
              <a:t>Clique para editar o estilo do título mestre</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Дата 3"/>
          <p:cNvSpPr>
            <a:spLocks noGrp="1"/>
          </p:cNvSpPr>
          <p:nvPr>
            <p:ph type="dt" sz="half" idx="10"/>
          </p:nvPr>
        </p:nvSpPr>
        <p:spPr/>
        <p:txBody>
          <a:body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11"/>
          </p:nvPr>
        </p:nvSpPr>
        <p:spPr/>
        <p:txBody>
          <a:bodyPr/>
          <a:lstStyle/>
          <a:p>
            <a:endParaRPr lang="pt-BR"/>
          </a:p>
        </p:txBody>
      </p:sp>
      <p:sp>
        <p:nvSpPr>
          <p:cNvPr id="6" name="Номер слайда 5"/>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pt-BR"/>
              <a:t>Clique para editar o estilo do título mestre</a:t>
            </a:r>
            <a:endParaRPr lang="en-US"/>
          </a:p>
        </p:txBody>
      </p:sp>
      <p:sp>
        <p:nvSpPr>
          <p:cNvPr id="3" name="Содержимое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Дата 3"/>
          <p:cNvSpPr>
            <a:spLocks noGrp="1"/>
          </p:cNvSpPr>
          <p:nvPr>
            <p:ph type="dt" sz="half" idx="10"/>
          </p:nvPr>
        </p:nvSpPr>
        <p:spPr/>
        <p:txBody>
          <a:body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11"/>
          </p:nvPr>
        </p:nvSpPr>
        <p:spPr/>
        <p:txBody>
          <a:bodyPr/>
          <a:lstStyle/>
          <a:p>
            <a:endParaRPr lang="pt-BR"/>
          </a:p>
        </p:txBody>
      </p:sp>
      <p:sp>
        <p:nvSpPr>
          <p:cNvPr id="6" name="Номер слайда 5"/>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Дата 3"/>
          <p:cNvSpPr>
            <a:spLocks noGrp="1"/>
          </p:cNvSpPr>
          <p:nvPr>
            <p:ph type="dt" sz="half" idx="10"/>
          </p:nvPr>
        </p:nvSpPr>
        <p:spPr/>
        <p:txBody>
          <a:body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11"/>
          </p:nvPr>
        </p:nvSpPr>
        <p:spPr/>
        <p:txBody>
          <a:bodyPr/>
          <a:lstStyle/>
          <a:p>
            <a:endParaRPr lang="pt-BR"/>
          </a:p>
        </p:txBody>
      </p:sp>
      <p:sp>
        <p:nvSpPr>
          <p:cNvPr id="6" name="Номер слайда 5"/>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pt-BR"/>
              <a:t>Clique para editar o estilo do título mestre</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Дата 4"/>
          <p:cNvSpPr>
            <a:spLocks noGrp="1"/>
          </p:cNvSpPr>
          <p:nvPr>
            <p:ph type="dt" sz="half" idx="10"/>
          </p:nvPr>
        </p:nvSpPr>
        <p:spPr/>
        <p:txBody>
          <a:bodyPr/>
          <a:lstStyle/>
          <a:p>
            <a:fld id="{8814C41B-E403-45C3-9A18-EA1F9105D404}" type="datetimeFigureOut">
              <a:rPr lang="pt-BR" smtClean="0"/>
              <a:t>06/10/2017</a:t>
            </a:fld>
            <a:endParaRPr lang="pt-BR"/>
          </a:p>
        </p:txBody>
      </p:sp>
      <p:sp>
        <p:nvSpPr>
          <p:cNvPr id="6" name="Нижний колонтитул 5"/>
          <p:cNvSpPr>
            <a:spLocks noGrp="1"/>
          </p:cNvSpPr>
          <p:nvPr>
            <p:ph type="ftr" sz="quarter" idx="11"/>
          </p:nvPr>
        </p:nvSpPr>
        <p:spPr/>
        <p:txBody>
          <a:bodyPr/>
          <a:lstStyle/>
          <a:p>
            <a:endParaRPr lang="pt-BR"/>
          </a:p>
        </p:txBody>
      </p:sp>
      <p:sp>
        <p:nvSpPr>
          <p:cNvPr id="7" name="Номер слайда 6"/>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pt-BR"/>
              <a:t>Clique para editar o estilo do título mestre</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Дата 6"/>
          <p:cNvSpPr>
            <a:spLocks noGrp="1"/>
          </p:cNvSpPr>
          <p:nvPr>
            <p:ph type="dt" sz="half" idx="10"/>
          </p:nvPr>
        </p:nvSpPr>
        <p:spPr/>
        <p:txBody>
          <a:bodyPr/>
          <a:lstStyle/>
          <a:p>
            <a:fld id="{8814C41B-E403-45C3-9A18-EA1F9105D404}" type="datetimeFigureOut">
              <a:rPr lang="pt-BR" smtClean="0"/>
              <a:t>06/10/2017</a:t>
            </a:fld>
            <a:endParaRPr lang="pt-BR"/>
          </a:p>
        </p:txBody>
      </p:sp>
      <p:sp>
        <p:nvSpPr>
          <p:cNvPr id="8" name="Нижний колонтитул 7"/>
          <p:cNvSpPr>
            <a:spLocks noGrp="1"/>
          </p:cNvSpPr>
          <p:nvPr>
            <p:ph type="ftr" sz="quarter" idx="11"/>
          </p:nvPr>
        </p:nvSpPr>
        <p:spPr/>
        <p:txBody>
          <a:bodyPr/>
          <a:lstStyle/>
          <a:p>
            <a:endParaRPr lang="pt-BR"/>
          </a:p>
        </p:txBody>
      </p:sp>
      <p:sp>
        <p:nvSpPr>
          <p:cNvPr id="9" name="Номер слайда 8"/>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pt-BR"/>
              <a:t>Clique para editar o estilo do título mestre</a:t>
            </a:r>
            <a:endParaRPr lang="en-US"/>
          </a:p>
        </p:txBody>
      </p:sp>
      <p:sp>
        <p:nvSpPr>
          <p:cNvPr id="3" name="Дата 2"/>
          <p:cNvSpPr>
            <a:spLocks noGrp="1"/>
          </p:cNvSpPr>
          <p:nvPr>
            <p:ph type="dt" sz="half" idx="10"/>
          </p:nvPr>
        </p:nvSpPr>
        <p:spPr/>
        <p:txBody>
          <a:bodyPr/>
          <a:lstStyle/>
          <a:p>
            <a:fld id="{8814C41B-E403-45C3-9A18-EA1F9105D404}" type="datetimeFigureOut">
              <a:rPr lang="pt-BR" smtClean="0"/>
              <a:t>06/10/2017</a:t>
            </a:fld>
            <a:endParaRPr lang="pt-BR"/>
          </a:p>
        </p:txBody>
      </p:sp>
      <p:sp>
        <p:nvSpPr>
          <p:cNvPr id="4" name="Нижний колонтитул 3"/>
          <p:cNvSpPr>
            <a:spLocks noGrp="1"/>
          </p:cNvSpPr>
          <p:nvPr>
            <p:ph type="ftr" sz="quarter" idx="11"/>
          </p:nvPr>
        </p:nvSpPr>
        <p:spPr/>
        <p:txBody>
          <a:bodyPr/>
          <a:lstStyle/>
          <a:p>
            <a:endParaRPr lang="pt-BR"/>
          </a:p>
        </p:txBody>
      </p:sp>
      <p:sp>
        <p:nvSpPr>
          <p:cNvPr id="5" name="Номер слайда 4"/>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14C41B-E403-45C3-9A18-EA1F9105D404}" type="datetimeFigureOut">
              <a:rPr lang="pt-BR" smtClean="0"/>
              <a:t>06/10/2017</a:t>
            </a:fld>
            <a:endParaRPr lang="pt-BR"/>
          </a:p>
        </p:txBody>
      </p:sp>
      <p:sp>
        <p:nvSpPr>
          <p:cNvPr id="3" name="Нижний колонтитул 2"/>
          <p:cNvSpPr>
            <a:spLocks noGrp="1"/>
          </p:cNvSpPr>
          <p:nvPr>
            <p:ph type="ftr" sz="quarter" idx="11"/>
          </p:nvPr>
        </p:nvSpPr>
        <p:spPr/>
        <p:txBody>
          <a:bodyPr/>
          <a:lstStyle/>
          <a:p>
            <a:endParaRPr lang="pt-BR"/>
          </a:p>
        </p:txBody>
      </p:sp>
      <p:sp>
        <p:nvSpPr>
          <p:cNvPr id="4" name="Номер слайда 3"/>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Дата 4"/>
          <p:cNvSpPr>
            <a:spLocks noGrp="1"/>
          </p:cNvSpPr>
          <p:nvPr>
            <p:ph type="dt" sz="half" idx="10"/>
          </p:nvPr>
        </p:nvSpPr>
        <p:spPr/>
        <p:txBody>
          <a:bodyPr/>
          <a:lstStyle/>
          <a:p>
            <a:fld id="{8814C41B-E403-45C3-9A18-EA1F9105D404}" type="datetimeFigureOut">
              <a:rPr lang="pt-BR" smtClean="0"/>
              <a:t>06/10/2017</a:t>
            </a:fld>
            <a:endParaRPr lang="pt-BR"/>
          </a:p>
        </p:txBody>
      </p:sp>
      <p:sp>
        <p:nvSpPr>
          <p:cNvPr id="6" name="Нижний колонтитул 5"/>
          <p:cNvSpPr>
            <a:spLocks noGrp="1"/>
          </p:cNvSpPr>
          <p:nvPr>
            <p:ph type="ftr" sz="quarter" idx="11"/>
          </p:nvPr>
        </p:nvSpPr>
        <p:spPr/>
        <p:txBody>
          <a:bodyPr/>
          <a:lstStyle/>
          <a:p>
            <a:endParaRPr lang="pt-BR"/>
          </a:p>
        </p:txBody>
      </p:sp>
      <p:sp>
        <p:nvSpPr>
          <p:cNvPr id="7" name="Номер слайда 6"/>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Дата 4"/>
          <p:cNvSpPr>
            <a:spLocks noGrp="1"/>
          </p:cNvSpPr>
          <p:nvPr>
            <p:ph type="dt" sz="half" idx="10"/>
          </p:nvPr>
        </p:nvSpPr>
        <p:spPr/>
        <p:txBody>
          <a:bodyPr/>
          <a:lstStyle/>
          <a:p>
            <a:fld id="{8814C41B-E403-45C3-9A18-EA1F9105D404}" type="datetimeFigureOut">
              <a:rPr lang="pt-BR" smtClean="0"/>
              <a:t>06/10/2017</a:t>
            </a:fld>
            <a:endParaRPr lang="pt-BR"/>
          </a:p>
        </p:txBody>
      </p:sp>
      <p:sp>
        <p:nvSpPr>
          <p:cNvPr id="6" name="Нижний колонтитул 5"/>
          <p:cNvSpPr>
            <a:spLocks noGrp="1"/>
          </p:cNvSpPr>
          <p:nvPr>
            <p:ph type="ftr" sz="quarter" idx="11"/>
          </p:nvPr>
        </p:nvSpPr>
        <p:spPr/>
        <p:txBody>
          <a:bodyPr/>
          <a:lstStyle/>
          <a:p>
            <a:endParaRPr lang="pt-BR"/>
          </a:p>
        </p:txBody>
      </p:sp>
      <p:sp>
        <p:nvSpPr>
          <p:cNvPr id="7" name="Номер слайда 6"/>
          <p:cNvSpPr>
            <a:spLocks noGrp="1"/>
          </p:cNvSpPr>
          <p:nvPr>
            <p:ph type="sldNum" sz="quarter" idx="12"/>
          </p:nvPr>
        </p:nvSpPr>
        <p:spPr/>
        <p:txBody>
          <a:bodyPr/>
          <a:lstStyle/>
          <a:p>
            <a:fld id="{358AD1C3-6C78-4C98-BD79-88402DA699DB}" type="slidenum">
              <a:rPr lang="pt-BR" smtClean="0"/>
              <a:t>‹nº›</a:t>
            </a:fld>
            <a:endParaRPr lang="pt-B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e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4C41B-E403-45C3-9A18-EA1F9105D404}" type="datetimeFigureOut">
              <a:rPr lang="pt-BR" smtClean="0"/>
              <a:t>06/10/2017</a:t>
            </a:fld>
            <a:endParaRPr lang="pt-B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D1C3-6C78-4C98-BD79-88402DA699DB}"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slideLayout" Target="../slideLayouts/slideLayout2.xml" /><Relationship Id="rId1" Type="http://schemas.openxmlformats.org/officeDocument/2006/relationships/audio" Target="file:///C:/Users/MariaGlalcy/Music/War%20%20%20Bob%20Marley.mp3" TargetMode="Externa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_rels/slide140.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162.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163.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164.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165.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166.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167.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7.xml" /></Relationships>
</file>

<file path=ppt/slides/_rels/slide168.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169.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_rels/slide170.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171.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172.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173.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174.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7.xml" /></Relationships>
</file>

<file path=ppt/slides/_rels/slide175.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7.xml" /></Relationships>
</file>

<file path=ppt/slides/_rels/slide176.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7.xml" /></Relationships>
</file>

<file path=ppt/slides/_rels/slide177.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7.xml" /></Relationships>
</file>

<file path=ppt/slides/_rels/slide178.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17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180.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hyperlink" Target="400%20palavras%205%20regras/prefixes1-claudiofranco.pps" TargetMode="External" /><Relationship Id="rId2" Type="http://schemas.openxmlformats.org/officeDocument/2006/relationships/notesSlide" Target="../notesSlides/notesSlide20.xml" /><Relationship Id="rId1" Type="http://schemas.openxmlformats.org/officeDocument/2006/relationships/slideLayout" Target="../slideLayouts/slideLayout7.xml" /><Relationship Id="rId4" Type="http://schemas.openxmlformats.org/officeDocument/2006/relationships/hyperlink" Target="400%20palavras%205%20regras/suffixes1-claudiofranco.pps" TargetMode="Externa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3" Type="http://schemas.openxmlformats.org/officeDocument/2006/relationships/hyperlink" Target="tipos%20de%20texto/genres-claudiofranco.pps" TargetMode="External" /><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13.gif" /><Relationship Id="rId1" Type="http://schemas.openxmlformats.org/officeDocument/2006/relationships/slideLayout" Target="../slideLayouts/slideLayout4.xml" /></Relationships>
</file>

<file path=ppt/slides/_rels/slide41.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4.xml" /></Relationships>
</file>

<file path=ppt/slides/_rels/slide42.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3" Type="http://schemas.openxmlformats.org/officeDocument/2006/relationships/hyperlink" Target="cognates/truefriends-claudiofranco.pps" TargetMode="External" /><Relationship Id="rId2" Type="http://schemas.openxmlformats.org/officeDocument/2006/relationships/hyperlink" Target="cognates/falsefriends-claudiofranco.pps" TargetMode="External" /><Relationship Id="rId1" Type="http://schemas.openxmlformats.org/officeDocument/2006/relationships/slideLayout" Target="../slideLayouts/slideLayout6.xml" /><Relationship Id="rId4" Type="http://schemas.openxmlformats.org/officeDocument/2006/relationships/image" Target="../media/image18.png" /></Relationships>
</file>

<file path=ppt/slides/_rels/slide4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6.xml" /></Relationships>
</file>

<file path=ppt/slides/_rels/slide45.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5.xml" /></Relationships>
</file>

<file path=ppt/slides/_rels/slide46.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5.xml" /></Relationships>
</file>

<file path=ppt/slides/_rels/slide47.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21.jpeg" /><Relationship Id="rId1" Type="http://schemas.openxmlformats.org/officeDocument/2006/relationships/slideLayout" Target="../slideLayouts/slideLayout5.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slideLayout" Target="../slideLayouts/slideLayout2.xml" /><Relationship Id="rId1" Type="http://schemas.openxmlformats.org/officeDocument/2006/relationships/video" Target="file:///C:/Users/MariaGlalcy/Desktop/Revis&#227;o%20Enem%202014/Eu%20n&#227;o%20sei%20Ingl&#234;s.wmv" TargetMode="Externa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image" Target="../media/image23.emf"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slideLayout" Target="../slideLayouts/slideLayout2.xml" /><Relationship Id="rId1" Type="http://schemas.openxmlformats.org/officeDocument/2006/relationships/audio" Target="file:///C:/Users/MariaGlalcy/Videos/Coldplay%20%20%20Viva%20La%20Vida.mp3" TargetMode="Externa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slideLayout" Target="../slideLayouts/slideLayout7.xml" /><Relationship Id="rId1" Type="http://schemas.openxmlformats.org/officeDocument/2006/relationships/video" Target="file:///F:/enem/tecnicas%20de%20leitura.avi" TargetMode="Externa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fontAlgn="auto" hangingPunct="1">
              <a:spcAft>
                <a:spcPts val="0"/>
              </a:spcAft>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15362" name="Espaço Reservado para Conteúdo 1"/>
          <p:cNvSpPr>
            <a:spLocks noGrp="1"/>
          </p:cNvSpPr>
          <p:nvPr>
            <p:ph idx="1"/>
          </p:nvPr>
        </p:nvSpPr>
        <p:spPr/>
        <p:txBody>
          <a:bodyPr/>
          <a:lstStyle/>
          <a:p>
            <a:pPr eaLnBrk="1" hangingPunct="1"/>
            <a:r>
              <a:rPr lang="en-US" altLang="pt-BR" sz="3200"/>
              <a:t>Entendimento da ideia geral – general meaning</a:t>
            </a:r>
            <a:endParaRPr lang="pt-BR" altLang="pt-BR" sz="320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Rectangle 25"/>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077" name="Text Box 29"/>
          <p:cNvSpPr txBox="1">
            <a:spLocks noChangeArrowheads="1"/>
          </p:cNvSpPr>
          <p:nvPr/>
        </p:nvSpPr>
        <p:spPr bwMode="auto">
          <a:xfrm>
            <a:off x="247650" y="1409700"/>
            <a:ext cx="8572500" cy="3749675"/>
          </a:xfrm>
          <a:prstGeom prst="rect">
            <a:avLst/>
          </a:prstGeom>
          <a:noFill/>
          <a:ln w="9525">
            <a:noFill/>
            <a:miter lim="800000"/>
            <a:headEnd/>
            <a:tailEnd/>
          </a:ln>
          <a:effectLst/>
        </p:spPr>
        <p:txBody>
          <a:bodyPr>
            <a:spAutoFit/>
          </a:bodyPr>
          <a:lstStyle/>
          <a:p>
            <a:pPr algn="ctr"/>
            <a:r>
              <a:rPr lang="pt-BR" sz="6000" b="1">
                <a:solidFill>
                  <a:schemeClr val="tx1"/>
                </a:solidFill>
                <a:effectLst>
                  <a:outerShdw blurRad="38100" dist="38100" dir="2700000" algn="tl">
                    <a:srgbClr val="000000"/>
                  </a:outerShdw>
                </a:effectLst>
                <a:latin typeface="Comic Sans MS" pitchFamily="66" charset="0"/>
              </a:rPr>
              <a:t>Como aprender a escrever 400 palavras em Inglês em apenas um minuto.</a:t>
            </a:r>
            <a:endParaRPr lang="pt-BR" sz="6000" b="1">
              <a:effectLst>
                <a:outerShdw blurRad="38100" dist="38100" dir="2700000" algn="tl">
                  <a:srgbClr val="000000"/>
                </a:outerShdw>
              </a:effectLst>
              <a:latin typeface="Comic Sans MS" pitchFamily="66" charset="0"/>
            </a:endParaRPr>
          </a:p>
        </p:txBody>
      </p:sp>
      <p:sp>
        <p:nvSpPr>
          <p:cNvPr id="2078" name="Text Box 30"/>
          <p:cNvSpPr txBox="1">
            <a:spLocks noChangeArrowheads="1"/>
          </p:cNvSpPr>
          <p:nvPr/>
        </p:nvSpPr>
        <p:spPr bwMode="auto">
          <a:xfrm>
            <a:off x="5181600" y="5829300"/>
            <a:ext cx="3695700" cy="579438"/>
          </a:xfrm>
          <a:prstGeom prst="rect">
            <a:avLst/>
          </a:prstGeom>
          <a:noFill/>
          <a:ln w="9525">
            <a:noFill/>
            <a:miter lim="800000"/>
            <a:headEnd/>
            <a:tailEnd/>
          </a:ln>
          <a:effectLst/>
        </p:spPr>
        <p:txBody>
          <a:bodyPr>
            <a:spAutoFit/>
          </a:bodyPr>
          <a:lstStyle/>
          <a:p>
            <a:pPr>
              <a:spcBef>
                <a:spcPct val="50000"/>
              </a:spcBef>
            </a:pPr>
            <a:r>
              <a:rPr lang="pt-BR"/>
              <a:t>(clique para avançar)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77"/>
                                        </p:tgtEl>
                                        <p:attrNameLst>
                                          <p:attrName>style.visibility</p:attrName>
                                        </p:attrNameLst>
                                      </p:cBhvr>
                                      <p:to>
                                        <p:strVal val="visible"/>
                                      </p:to>
                                    </p:set>
                                    <p:anim calcmode="lin" valueType="num">
                                      <p:cBhvr>
                                        <p:cTn id="7" dur="5000" fill="hold"/>
                                        <p:tgtEl>
                                          <p:spTgt spid="2077"/>
                                        </p:tgtEl>
                                        <p:attrNameLst>
                                          <p:attrName>ppt_w</p:attrName>
                                        </p:attrNameLst>
                                      </p:cBhvr>
                                      <p:tavLst>
                                        <p:tav tm="0">
                                          <p:val>
                                            <p:fltVal val="0"/>
                                          </p:val>
                                        </p:tav>
                                        <p:tav tm="100000">
                                          <p:val>
                                            <p:strVal val="#ppt_w"/>
                                          </p:val>
                                        </p:tav>
                                      </p:tavLst>
                                    </p:anim>
                                    <p:anim calcmode="lin" valueType="num">
                                      <p:cBhvr>
                                        <p:cTn id="8" dur="5000" fill="hold"/>
                                        <p:tgtEl>
                                          <p:spTgt spid="2077"/>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23" presetClass="entr" presetSubtype="16" fill="hold" grpId="0" nodeType="after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p:cTn id="12" dur="1000" fill="hold"/>
                                        <p:tgtEl>
                                          <p:spTgt spid="2078"/>
                                        </p:tgtEl>
                                        <p:attrNameLst>
                                          <p:attrName>ppt_w</p:attrName>
                                        </p:attrNameLst>
                                      </p:cBhvr>
                                      <p:tavLst>
                                        <p:tav tm="0">
                                          <p:val>
                                            <p:fltVal val="0"/>
                                          </p:val>
                                        </p:tav>
                                        <p:tav tm="100000">
                                          <p:val>
                                            <p:strVal val="#ppt_w"/>
                                          </p:val>
                                        </p:tav>
                                      </p:tavLst>
                                    </p:anim>
                                    <p:anim calcmode="lin" valueType="num">
                                      <p:cBhvr>
                                        <p:cTn id="13" dur="1000" fill="hold"/>
                                        <p:tgtEl>
                                          <p:spTgt spid="20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7" grpId="0"/>
      <p:bldP spid="207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3"/>
          <p:cNvSpPr txBox="1">
            <a:spLocks noChangeArrowheads="1"/>
          </p:cNvSpPr>
          <p:nvPr/>
        </p:nvSpPr>
        <p:spPr bwMode="auto">
          <a:xfrm>
            <a:off x="1042988" y="765175"/>
            <a:ext cx="7058025" cy="1322388"/>
          </a:xfrm>
          <a:prstGeom prst="rect">
            <a:avLst/>
          </a:prstGeom>
          <a:noFill/>
          <a:ln w="9525">
            <a:noFill/>
            <a:miter lim="800000"/>
            <a:headEnd/>
            <a:tailEnd/>
          </a:ln>
        </p:spPr>
        <p:txBody>
          <a:bodyPr>
            <a:spAutoFit/>
          </a:bodyPr>
          <a:lstStyle/>
          <a:p>
            <a:pPr algn="just"/>
            <a:r>
              <a:rPr lang="en-US" altLang="pt-BR" sz="2000"/>
              <a:t>Os cartões-postais costumam ser </a:t>
            </a:r>
            <a:r>
              <a:rPr lang="pt-BR" altLang="pt-BR" sz="2000"/>
              <a:t>utilizados por viajantes que desejam enviar notícias dos lugares que visitam a parentes e amigos. Publicado no </a:t>
            </a:r>
            <a:r>
              <a:rPr lang="pt-BR" altLang="pt-BR" sz="2000" i="1"/>
              <a:t>site do projeto ANDRILL, o texto </a:t>
            </a:r>
            <a:r>
              <a:rPr lang="pt-BR" altLang="pt-BR" sz="2000"/>
              <a:t>em formato de cartão-postal tem o </a:t>
            </a:r>
            <a:r>
              <a:rPr lang="en-US" altLang="pt-BR" sz="2000"/>
              <a:t>propósito de</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1042988" y="765175"/>
            <a:ext cx="7058025" cy="1322388"/>
          </a:xfrm>
          <a:prstGeom prst="rect">
            <a:avLst/>
          </a:prstGeom>
          <a:noFill/>
          <a:ln w="9525">
            <a:noFill/>
            <a:miter lim="800000"/>
            <a:headEnd/>
            <a:tailEnd/>
          </a:ln>
        </p:spPr>
        <p:txBody>
          <a:bodyPr>
            <a:spAutoFit/>
          </a:bodyPr>
          <a:lstStyle/>
          <a:p>
            <a:pPr algn="just"/>
            <a:r>
              <a:rPr lang="en-US" altLang="pt-BR" sz="2000"/>
              <a:t>Os cartões-postais costumam ser </a:t>
            </a:r>
            <a:r>
              <a:rPr lang="pt-BR" altLang="pt-BR" sz="2000"/>
              <a:t>utilizados por viajantes que desejam enviar notícias dos lugares que visitam a parentes e amigos. Publicado no </a:t>
            </a:r>
            <a:r>
              <a:rPr lang="pt-BR" altLang="pt-BR" sz="2000" i="1"/>
              <a:t>site do projeto ANDRILL, o texto </a:t>
            </a:r>
            <a:r>
              <a:rPr lang="pt-BR" altLang="pt-BR" sz="2000"/>
              <a:t>em formato de cartão-postal tem o </a:t>
            </a:r>
            <a:r>
              <a:rPr lang="en-US" altLang="pt-BR" sz="2000"/>
              <a:t>propósito de</a:t>
            </a:r>
          </a:p>
        </p:txBody>
      </p:sp>
      <p:sp>
        <p:nvSpPr>
          <p:cNvPr id="64515" name="TextBox 2"/>
          <p:cNvSpPr txBox="1">
            <a:spLocks noChangeArrowheads="1"/>
          </p:cNvSpPr>
          <p:nvPr/>
        </p:nvSpPr>
        <p:spPr bwMode="auto">
          <a:xfrm>
            <a:off x="1258888" y="2492375"/>
            <a:ext cx="6985000" cy="2862263"/>
          </a:xfrm>
          <a:prstGeom prst="rect">
            <a:avLst/>
          </a:prstGeom>
          <a:noFill/>
          <a:ln w="9525">
            <a:noFill/>
            <a:miter lim="800000"/>
            <a:headEnd/>
            <a:tailEnd/>
          </a:ln>
        </p:spPr>
        <p:txBody>
          <a:bodyPr>
            <a:spAutoFit/>
          </a:bodyPr>
          <a:lstStyle/>
          <a:p>
            <a:r>
              <a:rPr lang="pt-BR" altLang="pt-BR">
                <a:latin typeface="Lucida Sans Unicode" pitchFamily="34" charset="0"/>
              </a:rPr>
              <a:t>(a) comunicar o endereço da nova sede do projeto nos       Estados Unidos</a:t>
            </a:r>
            <a:endParaRPr lang="en-US" altLang="pt-BR">
              <a:latin typeface="Lucida Sans Unicode" pitchFamily="34" charset="0"/>
            </a:endParaRPr>
          </a:p>
          <a:p>
            <a:r>
              <a:rPr lang="en-US" altLang="pt-BR">
                <a:latin typeface="Lucida Sans Unicode" pitchFamily="34" charset="0"/>
              </a:rPr>
              <a:t>(b) convidar colecionadores de cartõespostais </a:t>
            </a:r>
            <a:r>
              <a:rPr lang="pt-BR" altLang="pt-BR">
                <a:latin typeface="Lucida Sans Unicode" pitchFamily="34" charset="0"/>
              </a:rPr>
              <a:t>a se reunirem   em um evento.</a:t>
            </a:r>
          </a:p>
          <a:p>
            <a:r>
              <a:rPr lang="pt-BR" altLang="pt-BR">
                <a:latin typeface="Lucida Sans Unicode" pitchFamily="34" charset="0"/>
              </a:rPr>
              <a:t>(c) anunciar uma nova coleção de selos para angariar fundos para a </a:t>
            </a:r>
            <a:r>
              <a:rPr lang="en-US" altLang="pt-BR">
                <a:latin typeface="Lucida Sans Unicode" pitchFamily="34" charset="0"/>
              </a:rPr>
              <a:t>Antártica.</a:t>
            </a:r>
          </a:p>
          <a:p>
            <a:r>
              <a:rPr lang="en-US" altLang="pt-BR">
                <a:latin typeface="Lucida Sans Unicode" pitchFamily="34" charset="0"/>
              </a:rPr>
              <a:t>(d) divulgar às pessoas a possibilidade de receberem um</a:t>
            </a:r>
          </a:p>
          <a:p>
            <a:r>
              <a:rPr lang="en-US" altLang="pt-BR">
                <a:latin typeface="Lucida Sans Unicode" pitchFamily="34" charset="0"/>
              </a:rPr>
              <a:t>cartão-postal da Antártica.</a:t>
            </a:r>
          </a:p>
          <a:p>
            <a:r>
              <a:rPr lang="pt-BR" altLang="pt-BR">
                <a:latin typeface="Lucida Sans Unicode" pitchFamily="34" charset="0"/>
              </a:rPr>
              <a:t>(e) solicitar que as pessoas visitem o site do mencionado projeto com</a:t>
            </a:r>
            <a:endParaRPr lang="en-US" altLang="pt-BR">
              <a:latin typeface="Lucida Sans Unicode"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3"/>
          <p:cNvSpPr txBox="1">
            <a:spLocks noChangeArrowheads="1"/>
          </p:cNvSpPr>
          <p:nvPr/>
        </p:nvSpPr>
        <p:spPr bwMode="auto">
          <a:xfrm>
            <a:off x="1042988" y="765175"/>
            <a:ext cx="7058025" cy="1322388"/>
          </a:xfrm>
          <a:prstGeom prst="rect">
            <a:avLst/>
          </a:prstGeom>
          <a:noFill/>
          <a:ln w="9525">
            <a:noFill/>
            <a:miter lim="800000"/>
            <a:headEnd/>
            <a:tailEnd/>
          </a:ln>
        </p:spPr>
        <p:txBody>
          <a:bodyPr>
            <a:spAutoFit/>
          </a:bodyPr>
          <a:lstStyle/>
          <a:p>
            <a:pPr algn="just"/>
            <a:r>
              <a:rPr lang="en-US" altLang="pt-BR" sz="2000"/>
              <a:t>Os cartões-postais costumam ser </a:t>
            </a:r>
            <a:r>
              <a:rPr lang="pt-BR" altLang="pt-BR" sz="2000"/>
              <a:t>utilizados por viajantes que desejam enviar notícias dos lugares que visitam a parentes e amigos. Publicado no </a:t>
            </a:r>
            <a:r>
              <a:rPr lang="pt-BR" altLang="pt-BR" sz="2000" i="1"/>
              <a:t>site do projeto ANDRILL, o texto </a:t>
            </a:r>
            <a:r>
              <a:rPr lang="pt-BR" altLang="pt-BR" sz="2000"/>
              <a:t>em formato de cartão-postal tem o </a:t>
            </a:r>
            <a:r>
              <a:rPr lang="en-US" altLang="pt-BR" sz="2000"/>
              <a:t>propósito de</a:t>
            </a:r>
          </a:p>
        </p:txBody>
      </p:sp>
      <p:sp>
        <p:nvSpPr>
          <p:cNvPr id="65539" name="TextBox 2"/>
          <p:cNvSpPr txBox="1">
            <a:spLocks noChangeArrowheads="1"/>
          </p:cNvSpPr>
          <p:nvPr/>
        </p:nvSpPr>
        <p:spPr bwMode="auto">
          <a:xfrm>
            <a:off x="1258888" y="2492375"/>
            <a:ext cx="6985000" cy="2862263"/>
          </a:xfrm>
          <a:prstGeom prst="rect">
            <a:avLst/>
          </a:prstGeom>
          <a:noFill/>
          <a:ln w="9525">
            <a:noFill/>
            <a:miter lim="800000"/>
            <a:headEnd/>
            <a:tailEnd/>
          </a:ln>
        </p:spPr>
        <p:txBody>
          <a:bodyPr>
            <a:spAutoFit/>
          </a:bodyPr>
          <a:lstStyle/>
          <a:p>
            <a:r>
              <a:rPr lang="pt-BR" altLang="pt-BR">
                <a:latin typeface="Lucida Sans Unicode" pitchFamily="34" charset="0"/>
              </a:rPr>
              <a:t>(a) comunicar o endereço da nova sede do projeto nos       Estados Unidos</a:t>
            </a:r>
            <a:endParaRPr lang="en-US" altLang="pt-BR">
              <a:latin typeface="Lucida Sans Unicode" pitchFamily="34" charset="0"/>
            </a:endParaRPr>
          </a:p>
          <a:p>
            <a:r>
              <a:rPr lang="en-US" altLang="pt-BR">
                <a:latin typeface="Lucida Sans Unicode" pitchFamily="34" charset="0"/>
              </a:rPr>
              <a:t>(b) convidar colecionadores de cartõespostais </a:t>
            </a:r>
            <a:r>
              <a:rPr lang="pt-BR" altLang="pt-BR">
                <a:latin typeface="Lucida Sans Unicode" pitchFamily="34" charset="0"/>
              </a:rPr>
              <a:t>a se reunirem   em um evento.</a:t>
            </a:r>
          </a:p>
          <a:p>
            <a:r>
              <a:rPr lang="pt-BR" altLang="pt-BR">
                <a:latin typeface="Lucida Sans Unicode" pitchFamily="34" charset="0"/>
              </a:rPr>
              <a:t>(c) anunciar uma nova coleção de selos para angariar fundos para a </a:t>
            </a:r>
            <a:r>
              <a:rPr lang="en-US" altLang="pt-BR">
                <a:latin typeface="Lucida Sans Unicode" pitchFamily="34" charset="0"/>
              </a:rPr>
              <a:t>Antártica.</a:t>
            </a:r>
          </a:p>
          <a:p>
            <a:r>
              <a:rPr lang="en-US" altLang="pt-BR">
                <a:solidFill>
                  <a:srgbClr val="FF0000"/>
                </a:solidFill>
                <a:latin typeface="Lucida Sans Unicode" pitchFamily="34" charset="0"/>
              </a:rPr>
              <a:t>(d) divulgar às pessoas a possibilidade de receberem um</a:t>
            </a:r>
          </a:p>
          <a:p>
            <a:r>
              <a:rPr lang="en-US" altLang="pt-BR">
                <a:solidFill>
                  <a:srgbClr val="FF0000"/>
                </a:solidFill>
                <a:latin typeface="Lucida Sans Unicode" pitchFamily="34" charset="0"/>
              </a:rPr>
              <a:t>cartão-postal da Antártica.</a:t>
            </a:r>
          </a:p>
          <a:p>
            <a:r>
              <a:rPr lang="pt-BR" altLang="pt-BR">
                <a:latin typeface="Lucida Sans Unicode" pitchFamily="34" charset="0"/>
              </a:rPr>
              <a:t>(e) solicitar que as pessoas visitem o site do mencionado projeto com</a:t>
            </a:r>
            <a:endParaRPr lang="en-US" altLang="pt-BR">
              <a:latin typeface="Lucida Sans Unicode" pitchFamily="34"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pic>
        <p:nvPicPr>
          <p:cNvPr id="66563" name="Picture 2" descr="C:\Users\Maria Glalcy\Desktop\thumbs_edu14.gif"/>
          <p:cNvPicPr>
            <a:picLocks noGrp="1" noChangeAspect="1" noChangeArrowheads="1"/>
          </p:cNvPicPr>
          <p:nvPr>
            <p:ph idx="1"/>
          </p:nvPr>
        </p:nvPicPr>
        <p:blipFill>
          <a:blip r:embed="rId2" cstate="print"/>
          <a:srcRect/>
          <a:stretch>
            <a:fillRect/>
          </a:stretch>
        </p:blipFill>
        <p:spPr>
          <a:xfrm>
            <a:off x="539750" y="1341438"/>
            <a:ext cx="4968875" cy="4392612"/>
          </a:xfrm>
          <a:noFill/>
        </p:spPr>
      </p:pic>
      <p:sp>
        <p:nvSpPr>
          <p:cNvPr id="66564" name="CaixaDeTexto 5"/>
          <p:cNvSpPr txBox="1">
            <a:spLocks noChangeArrowheads="1"/>
          </p:cNvSpPr>
          <p:nvPr/>
        </p:nvSpPr>
        <p:spPr bwMode="auto">
          <a:xfrm>
            <a:off x="5435600" y="1341438"/>
            <a:ext cx="3529013" cy="3108325"/>
          </a:xfrm>
          <a:prstGeom prst="rect">
            <a:avLst/>
          </a:prstGeom>
          <a:noFill/>
          <a:ln w="9525">
            <a:noFill/>
            <a:miter lim="800000"/>
            <a:headEnd/>
            <a:tailEnd/>
          </a:ln>
        </p:spPr>
        <p:txBody>
          <a:bodyPr>
            <a:spAutoFit/>
          </a:bodyPr>
          <a:lstStyle/>
          <a:p>
            <a:pPr algn="ctr"/>
            <a:r>
              <a:rPr lang="en-US" altLang="pt-BR" sz="2800" b="1"/>
              <a:t>“My report is about how important it is to save paper, electricity, and other resources. I’ll send it to you telepathically.”</a:t>
            </a:r>
            <a:endParaRPr lang="pt-BR" altLang="pt-BR" sz="2800" b="1"/>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eaLnBrk="1" hangingPunct="1">
              <a:defRPr/>
            </a:pPr>
            <a:r>
              <a:rPr lang="en-US" dirty="0"/>
              <a:t>ENEM – 2011 - </a:t>
            </a:r>
            <a:r>
              <a:rPr lang="en-US" dirty="0" err="1"/>
              <a:t>Inglês</a:t>
            </a:r>
            <a:endParaRPr lang="pt-BR" dirty="0"/>
          </a:p>
        </p:txBody>
      </p:sp>
      <p:sp>
        <p:nvSpPr>
          <p:cNvPr id="67586" name="Espaço Reservado para Conteúdo 1"/>
          <p:cNvSpPr>
            <a:spLocks noGrp="1"/>
          </p:cNvSpPr>
          <p:nvPr>
            <p:ph idx="1"/>
          </p:nvPr>
        </p:nvSpPr>
        <p:spPr/>
        <p:txBody>
          <a:bodyPr/>
          <a:lstStyle/>
          <a:p>
            <a:pPr>
              <a:buFont typeface="Wingdings 3" pitchFamily="18" charset="2"/>
              <a:buNone/>
            </a:pPr>
            <a:r>
              <a:rPr lang="en-US" altLang="pt-BR"/>
              <a:t>Questão 91</a:t>
            </a:r>
            <a:endParaRPr lang="pt-BR" altLang="pt-BR"/>
          </a:p>
          <a:p>
            <a:pPr>
              <a:buFont typeface="Wingdings 3" pitchFamily="18" charset="2"/>
              <a:buNone/>
            </a:pPr>
            <a:endParaRPr lang="pt-BR" altLang="pt-BR"/>
          </a:p>
          <a:p>
            <a:pPr>
              <a:buFont typeface="Wingdings 3" pitchFamily="18" charset="2"/>
              <a:buNone/>
            </a:pPr>
            <a:r>
              <a:rPr lang="pt-BR" altLang="pt-BR"/>
              <a:t>	Na fase escolar, é prática comum que os professores passem atividades extraclasse e marquem uma data para que as mesmas sejam entregues para correção.No caso da cena da charge, a professora ouve uma estudante apresentando argumentos para</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p:txBody>
          <a:bodyPr>
            <a:normAutofit lnSpcReduction="10000"/>
          </a:bodyPr>
          <a:lstStyle/>
          <a:p>
            <a:pPr marL="623887" indent="-514350">
              <a:buFont typeface="Wingdings 3" pitchFamily="18" charset="2"/>
              <a:buAutoNum type="alphaLcParenBoth"/>
              <a:defRPr/>
            </a:pPr>
            <a:r>
              <a:rPr lang="pt-BR" dirty="0"/>
              <a:t>discutir sobre o conteúdo do seu trabalho já entregue.</a:t>
            </a:r>
          </a:p>
          <a:p>
            <a:pPr marL="623887" indent="-514350">
              <a:buFont typeface="Wingdings 3" pitchFamily="18" charset="2"/>
              <a:buAutoNum type="alphaLcParenBoth"/>
              <a:defRPr/>
            </a:pPr>
            <a:r>
              <a:rPr lang="en-US" dirty="0" err="1"/>
              <a:t>Elogiar</a:t>
            </a:r>
            <a:r>
              <a:rPr lang="en-US" dirty="0"/>
              <a:t> o </a:t>
            </a:r>
            <a:r>
              <a:rPr lang="en-US" dirty="0" err="1"/>
              <a:t>tema</a:t>
            </a:r>
            <a:r>
              <a:rPr lang="en-US" dirty="0"/>
              <a:t> </a:t>
            </a:r>
            <a:r>
              <a:rPr lang="en-US" dirty="0" err="1"/>
              <a:t>proposto</a:t>
            </a:r>
            <a:r>
              <a:rPr lang="en-US" dirty="0"/>
              <a:t> </a:t>
            </a:r>
            <a:r>
              <a:rPr lang="en-US" dirty="0" err="1"/>
              <a:t>para</a:t>
            </a:r>
            <a:r>
              <a:rPr lang="en-US" dirty="0"/>
              <a:t> o </a:t>
            </a:r>
            <a:r>
              <a:rPr lang="en-US" dirty="0" err="1"/>
              <a:t>relatório</a:t>
            </a:r>
            <a:r>
              <a:rPr lang="en-US" dirty="0"/>
              <a:t> </a:t>
            </a:r>
            <a:r>
              <a:rPr lang="en-US" dirty="0" err="1"/>
              <a:t>solicitado</a:t>
            </a:r>
            <a:r>
              <a:rPr lang="en-US" dirty="0"/>
              <a:t>.</a:t>
            </a:r>
          </a:p>
          <a:p>
            <a:pPr marL="623887" indent="-514350">
              <a:buFont typeface="Wingdings 3" pitchFamily="18" charset="2"/>
              <a:buAutoNum type="alphaLcParenBoth"/>
              <a:defRPr/>
            </a:pPr>
            <a:r>
              <a:rPr lang="en-US" dirty="0" err="1"/>
              <a:t>Sugerir</a:t>
            </a:r>
            <a:r>
              <a:rPr lang="en-US" dirty="0"/>
              <a:t> </a:t>
            </a:r>
            <a:r>
              <a:rPr lang="en-US" dirty="0" err="1"/>
              <a:t>temas</a:t>
            </a:r>
            <a:r>
              <a:rPr lang="en-US" dirty="0"/>
              <a:t> </a:t>
            </a:r>
            <a:r>
              <a:rPr lang="en-US" dirty="0" err="1"/>
              <a:t>para</a:t>
            </a:r>
            <a:r>
              <a:rPr lang="en-US" dirty="0"/>
              <a:t> novas </a:t>
            </a:r>
            <a:r>
              <a:rPr lang="en-US" dirty="0" err="1"/>
              <a:t>pesquisas</a:t>
            </a:r>
            <a:r>
              <a:rPr lang="en-US" dirty="0"/>
              <a:t> e </a:t>
            </a:r>
            <a:r>
              <a:rPr lang="en-US" dirty="0" err="1"/>
              <a:t>relatórios</a:t>
            </a:r>
            <a:r>
              <a:rPr lang="en-US" dirty="0"/>
              <a:t>.</a:t>
            </a:r>
          </a:p>
          <a:p>
            <a:pPr marL="623887" indent="-514350">
              <a:buFont typeface="Wingdings 3" pitchFamily="18" charset="2"/>
              <a:buAutoNum type="alphaLcParenBoth"/>
              <a:defRPr/>
            </a:pPr>
            <a:r>
              <a:rPr lang="pt-BR" dirty="0"/>
              <a:t> reclamar do curto prazo para entrega do trabalho.</a:t>
            </a:r>
          </a:p>
          <a:p>
            <a:pPr marL="623887" indent="-514350">
              <a:buFont typeface="Wingdings 3" pitchFamily="18" charset="2"/>
              <a:buAutoNum type="alphaLcParenBoth"/>
              <a:defRPr/>
            </a:pPr>
            <a:r>
              <a:rPr lang="en-US" dirty="0" err="1"/>
              <a:t>Convencer</a:t>
            </a:r>
            <a:r>
              <a:rPr lang="en-US" dirty="0"/>
              <a:t> de </a:t>
            </a:r>
            <a:r>
              <a:rPr lang="en-US" dirty="0" err="1"/>
              <a:t>que</a:t>
            </a:r>
            <a:r>
              <a:rPr lang="en-US" dirty="0"/>
              <a:t> fez o </a:t>
            </a:r>
            <a:r>
              <a:rPr lang="en-US" dirty="0" err="1"/>
              <a:t>relatório</a:t>
            </a:r>
            <a:r>
              <a:rPr lang="en-US" dirty="0"/>
              <a:t> </a:t>
            </a:r>
            <a:r>
              <a:rPr lang="en-US" dirty="0" err="1"/>
              <a:t>solicitado</a:t>
            </a:r>
            <a:r>
              <a:rPr lang="en-US" dirty="0"/>
              <a:t>.</a:t>
            </a:r>
            <a:endParaRPr lang="pt-BR" dirty="0"/>
          </a:p>
          <a:p>
            <a:pPr>
              <a:defRPr/>
            </a:pPr>
            <a:endParaRPr lang="pt-BR"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p:txBody>
          <a:bodyPr>
            <a:normAutofit lnSpcReduction="10000"/>
          </a:bodyPr>
          <a:lstStyle/>
          <a:p>
            <a:pPr marL="623887" indent="-514350">
              <a:buFont typeface="Wingdings 3" pitchFamily="18" charset="2"/>
              <a:buAutoNum type="alphaLcParenBoth"/>
              <a:defRPr/>
            </a:pPr>
            <a:r>
              <a:rPr lang="pt-BR" dirty="0"/>
              <a:t>discutir sobre o conteúdo do seu trabalho já entregue.</a:t>
            </a:r>
          </a:p>
          <a:p>
            <a:pPr marL="623887" indent="-514350">
              <a:buFont typeface="Wingdings 3" pitchFamily="18" charset="2"/>
              <a:buAutoNum type="alphaLcParenBoth"/>
              <a:defRPr/>
            </a:pPr>
            <a:r>
              <a:rPr lang="en-US" dirty="0" err="1"/>
              <a:t>Elogiar</a:t>
            </a:r>
            <a:r>
              <a:rPr lang="en-US" dirty="0"/>
              <a:t> o </a:t>
            </a:r>
            <a:r>
              <a:rPr lang="en-US" dirty="0" err="1"/>
              <a:t>tema</a:t>
            </a:r>
            <a:r>
              <a:rPr lang="en-US" dirty="0"/>
              <a:t> </a:t>
            </a:r>
            <a:r>
              <a:rPr lang="en-US" dirty="0" err="1"/>
              <a:t>proposto</a:t>
            </a:r>
            <a:r>
              <a:rPr lang="en-US" dirty="0"/>
              <a:t> </a:t>
            </a:r>
            <a:r>
              <a:rPr lang="en-US" dirty="0" err="1"/>
              <a:t>para</a:t>
            </a:r>
            <a:r>
              <a:rPr lang="en-US" dirty="0"/>
              <a:t> o </a:t>
            </a:r>
            <a:r>
              <a:rPr lang="en-US" dirty="0" err="1"/>
              <a:t>relatório</a:t>
            </a:r>
            <a:r>
              <a:rPr lang="en-US" dirty="0"/>
              <a:t> </a:t>
            </a:r>
            <a:r>
              <a:rPr lang="en-US" dirty="0" err="1"/>
              <a:t>solicitado</a:t>
            </a:r>
            <a:r>
              <a:rPr lang="en-US" dirty="0"/>
              <a:t>.</a:t>
            </a:r>
          </a:p>
          <a:p>
            <a:pPr marL="623887" indent="-514350">
              <a:buFont typeface="Wingdings 3" pitchFamily="18" charset="2"/>
              <a:buAutoNum type="alphaLcParenBoth"/>
              <a:defRPr/>
            </a:pPr>
            <a:r>
              <a:rPr lang="en-US" dirty="0" err="1"/>
              <a:t>Sugerir</a:t>
            </a:r>
            <a:r>
              <a:rPr lang="en-US" dirty="0"/>
              <a:t> </a:t>
            </a:r>
            <a:r>
              <a:rPr lang="en-US" dirty="0" err="1"/>
              <a:t>temas</a:t>
            </a:r>
            <a:r>
              <a:rPr lang="en-US" dirty="0"/>
              <a:t> </a:t>
            </a:r>
            <a:r>
              <a:rPr lang="en-US" dirty="0" err="1"/>
              <a:t>para</a:t>
            </a:r>
            <a:r>
              <a:rPr lang="en-US" dirty="0"/>
              <a:t> novas </a:t>
            </a:r>
            <a:r>
              <a:rPr lang="en-US" dirty="0" err="1"/>
              <a:t>pesquisas</a:t>
            </a:r>
            <a:r>
              <a:rPr lang="en-US" dirty="0"/>
              <a:t> e </a:t>
            </a:r>
            <a:r>
              <a:rPr lang="en-US" dirty="0" err="1"/>
              <a:t>relatórios</a:t>
            </a:r>
            <a:r>
              <a:rPr lang="en-US" dirty="0"/>
              <a:t>.</a:t>
            </a:r>
          </a:p>
          <a:p>
            <a:pPr marL="623887" indent="-514350">
              <a:buFont typeface="Wingdings 3" pitchFamily="18" charset="2"/>
              <a:buAutoNum type="alphaLcParenBoth"/>
              <a:defRPr/>
            </a:pPr>
            <a:r>
              <a:rPr lang="pt-BR" dirty="0"/>
              <a:t> reclamar do curto prazo para entrega do trabalho.</a:t>
            </a:r>
          </a:p>
          <a:p>
            <a:pPr marL="623887" indent="-514350">
              <a:buFont typeface="Wingdings 3" pitchFamily="18" charset="2"/>
              <a:buAutoNum type="alphaLcParenBoth"/>
              <a:defRPr/>
            </a:pPr>
            <a:r>
              <a:rPr lang="en-US" dirty="0" err="1">
                <a:solidFill>
                  <a:srgbClr val="FF0000"/>
                </a:solidFill>
              </a:rPr>
              <a:t>Convencer</a:t>
            </a:r>
            <a:r>
              <a:rPr lang="en-US" dirty="0">
                <a:solidFill>
                  <a:srgbClr val="FF0000"/>
                </a:solidFill>
              </a:rPr>
              <a:t> de </a:t>
            </a:r>
            <a:r>
              <a:rPr lang="en-US" dirty="0" err="1">
                <a:solidFill>
                  <a:srgbClr val="FF0000"/>
                </a:solidFill>
              </a:rPr>
              <a:t>que</a:t>
            </a:r>
            <a:r>
              <a:rPr lang="en-US" dirty="0">
                <a:solidFill>
                  <a:srgbClr val="FF0000"/>
                </a:solidFill>
              </a:rPr>
              <a:t> fez o </a:t>
            </a:r>
            <a:r>
              <a:rPr lang="en-US" dirty="0" err="1">
                <a:solidFill>
                  <a:srgbClr val="FF0000"/>
                </a:solidFill>
              </a:rPr>
              <a:t>relatório</a:t>
            </a:r>
            <a:r>
              <a:rPr lang="en-US" dirty="0">
                <a:solidFill>
                  <a:srgbClr val="FF0000"/>
                </a:solidFill>
              </a:rPr>
              <a:t> </a:t>
            </a:r>
            <a:r>
              <a:rPr lang="en-US" dirty="0" err="1">
                <a:solidFill>
                  <a:srgbClr val="FF0000"/>
                </a:solidFill>
              </a:rPr>
              <a:t>solicitado</a:t>
            </a:r>
            <a:r>
              <a:rPr lang="en-US" dirty="0">
                <a:solidFill>
                  <a:srgbClr val="FF0000"/>
                </a:solidFill>
              </a:rPr>
              <a:t>.</a:t>
            </a:r>
            <a:endParaRPr lang="pt-BR" dirty="0">
              <a:solidFill>
                <a:srgbClr val="FF0000"/>
              </a:solidFill>
            </a:endParaRPr>
          </a:p>
          <a:p>
            <a:pPr>
              <a:defRPr/>
            </a:pPr>
            <a:endParaRPr lang="pt-BR"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70658" name="Espaço Reservado para Conteúdo 1"/>
          <p:cNvSpPr>
            <a:spLocks noGrp="1"/>
          </p:cNvSpPr>
          <p:nvPr>
            <p:ph idx="1"/>
          </p:nvPr>
        </p:nvSpPr>
        <p:spPr/>
        <p:txBody>
          <a:bodyPr>
            <a:normAutofit lnSpcReduction="10000"/>
          </a:bodyPr>
          <a:lstStyle/>
          <a:p>
            <a:pPr>
              <a:buFont typeface="Wingdings 3" pitchFamily="18" charset="2"/>
              <a:buNone/>
            </a:pPr>
            <a:r>
              <a:rPr lang="en-US" altLang="pt-BR" b="1"/>
              <a:t>Questão 92</a:t>
            </a:r>
          </a:p>
          <a:p>
            <a:pPr>
              <a:buFont typeface="Wingdings 3" pitchFamily="18" charset="2"/>
              <a:buNone/>
            </a:pPr>
            <a:endParaRPr lang="en-US" altLang="pt-BR" b="1"/>
          </a:p>
          <a:p>
            <a:pPr>
              <a:buFont typeface="Wingdings 3" pitchFamily="18" charset="2"/>
              <a:buNone/>
            </a:pPr>
            <a:r>
              <a:rPr lang="en-US" altLang="pt-BR"/>
              <a:t>	Going to university seems to reduce the risk of dying from coronary heart disease. An American study that involved 10 000 patients from around the world has found that people who leave school before the age of 16 are five times more likely to suffer a heart attack and die than university graduates. </a:t>
            </a:r>
            <a:endParaRPr lang="pt-BR" altLang="pt-B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71682" name="Espaço Reservado para Conteúdo 1"/>
          <p:cNvSpPr>
            <a:spLocks noGrp="1"/>
          </p:cNvSpPr>
          <p:nvPr>
            <p:ph idx="1"/>
          </p:nvPr>
        </p:nvSpPr>
        <p:spPr/>
        <p:txBody>
          <a:bodyPr>
            <a:normAutofit lnSpcReduction="10000"/>
          </a:bodyPr>
          <a:lstStyle/>
          <a:p>
            <a:pPr>
              <a:buFont typeface="Wingdings 3" pitchFamily="18" charset="2"/>
              <a:buNone/>
            </a:pPr>
            <a:r>
              <a:rPr lang="en-US" altLang="pt-BR" b="1"/>
              <a:t>Questão 92</a:t>
            </a:r>
          </a:p>
          <a:p>
            <a:pPr>
              <a:buFont typeface="Wingdings 3" pitchFamily="18" charset="2"/>
              <a:buNone/>
            </a:pPr>
            <a:endParaRPr lang="en-US" altLang="pt-BR" b="1"/>
          </a:p>
          <a:p>
            <a:pPr>
              <a:buFont typeface="Wingdings 3" pitchFamily="18" charset="2"/>
              <a:buNone/>
            </a:pPr>
            <a:r>
              <a:rPr lang="en-US" altLang="pt-BR"/>
              <a:t>	Going to </a:t>
            </a:r>
            <a:r>
              <a:rPr lang="en-US" altLang="pt-BR">
                <a:solidFill>
                  <a:srgbClr val="0070C0"/>
                </a:solidFill>
              </a:rPr>
              <a:t>university </a:t>
            </a:r>
            <a:r>
              <a:rPr lang="en-US" altLang="pt-BR"/>
              <a:t>seems to </a:t>
            </a:r>
            <a:r>
              <a:rPr lang="en-US" altLang="pt-BR">
                <a:solidFill>
                  <a:srgbClr val="0070C0"/>
                </a:solidFill>
              </a:rPr>
              <a:t>reduce</a:t>
            </a:r>
            <a:r>
              <a:rPr lang="en-US" altLang="pt-BR"/>
              <a:t> the </a:t>
            </a:r>
            <a:r>
              <a:rPr lang="en-US" altLang="pt-BR">
                <a:solidFill>
                  <a:srgbClr val="0070C0"/>
                </a:solidFill>
              </a:rPr>
              <a:t>risk</a:t>
            </a:r>
            <a:r>
              <a:rPr lang="en-US" altLang="pt-BR">
                <a:solidFill>
                  <a:srgbClr val="FF0000"/>
                </a:solidFill>
              </a:rPr>
              <a:t> </a:t>
            </a:r>
            <a:r>
              <a:rPr lang="en-US" altLang="pt-BR"/>
              <a:t>of dying from </a:t>
            </a:r>
            <a:r>
              <a:rPr lang="en-US" altLang="pt-BR">
                <a:solidFill>
                  <a:srgbClr val="0070C0"/>
                </a:solidFill>
              </a:rPr>
              <a:t>coronary</a:t>
            </a:r>
            <a:r>
              <a:rPr lang="en-US" altLang="pt-BR"/>
              <a:t> heart disease. An </a:t>
            </a:r>
            <a:r>
              <a:rPr lang="en-US" altLang="pt-BR">
                <a:solidFill>
                  <a:srgbClr val="0070C0"/>
                </a:solidFill>
              </a:rPr>
              <a:t>American study</a:t>
            </a:r>
            <a:r>
              <a:rPr lang="en-US" altLang="pt-BR"/>
              <a:t> that </a:t>
            </a:r>
            <a:r>
              <a:rPr lang="en-US" altLang="pt-BR">
                <a:solidFill>
                  <a:srgbClr val="0070C0"/>
                </a:solidFill>
              </a:rPr>
              <a:t>involved 10 000 patients </a:t>
            </a:r>
            <a:r>
              <a:rPr lang="en-US" altLang="pt-BR"/>
              <a:t>from around the world has found that </a:t>
            </a:r>
            <a:r>
              <a:rPr lang="en-US" altLang="pt-BR">
                <a:solidFill>
                  <a:srgbClr val="0070C0"/>
                </a:solidFill>
              </a:rPr>
              <a:t>people</a:t>
            </a:r>
            <a:r>
              <a:rPr lang="en-US" altLang="pt-BR"/>
              <a:t> who leave </a:t>
            </a:r>
            <a:r>
              <a:rPr lang="en-US" altLang="pt-BR">
                <a:solidFill>
                  <a:srgbClr val="0070C0"/>
                </a:solidFill>
              </a:rPr>
              <a:t>school</a:t>
            </a:r>
            <a:r>
              <a:rPr lang="en-US" altLang="pt-BR"/>
              <a:t> before the age of </a:t>
            </a:r>
            <a:r>
              <a:rPr lang="en-US" altLang="pt-BR">
                <a:solidFill>
                  <a:srgbClr val="0070C0"/>
                </a:solidFill>
              </a:rPr>
              <a:t>16</a:t>
            </a:r>
            <a:r>
              <a:rPr lang="en-US" altLang="pt-BR"/>
              <a:t> are </a:t>
            </a:r>
            <a:r>
              <a:rPr lang="en-US" altLang="pt-BR">
                <a:solidFill>
                  <a:srgbClr val="0070C0"/>
                </a:solidFill>
              </a:rPr>
              <a:t>five times</a:t>
            </a:r>
            <a:r>
              <a:rPr lang="en-US" altLang="pt-BR"/>
              <a:t> more likely to </a:t>
            </a:r>
            <a:r>
              <a:rPr lang="en-US" altLang="pt-BR">
                <a:solidFill>
                  <a:srgbClr val="0070C0"/>
                </a:solidFill>
              </a:rPr>
              <a:t>suffer</a:t>
            </a:r>
            <a:r>
              <a:rPr lang="en-US" altLang="pt-BR"/>
              <a:t> a heart </a:t>
            </a:r>
            <a:r>
              <a:rPr lang="en-US" altLang="pt-BR">
                <a:solidFill>
                  <a:srgbClr val="0070C0"/>
                </a:solidFill>
              </a:rPr>
              <a:t>attack </a:t>
            </a:r>
            <a:r>
              <a:rPr lang="en-US" altLang="pt-BR"/>
              <a:t>and die than </a:t>
            </a:r>
            <a:r>
              <a:rPr lang="en-US" altLang="pt-BR">
                <a:solidFill>
                  <a:srgbClr val="0070C0"/>
                </a:solidFill>
              </a:rPr>
              <a:t>university graduates</a:t>
            </a:r>
            <a:r>
              <a:rPr lang="en-US" altLang="pt-BR"/>
              <a:t>. </a:t>
            </a:r>
            <a:endParaRPr lang="pt-BR" altLang="pt-B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a:xfrm>
            <a:off x="323850" y="1481138"/>
            <a:ext cx="8496300" cy="5043487"/>
          </a:xfrm>
        </p:spPr>
        <p:txBody>
          <a:bodyPr/>
          <a:lstStyle/>
          <a:p>
            <a:pPr algn="just">
              <a:buFont typeface="Wingdings 3" pitchFamily="18" charset="2"/>
              <a:buNone/>
              <a:defRPr/>
            </a:pPr>
            <a:r>
              <a:rPr lang="pt-BR" dirty="0"/>
              <a:t>	</a:t>
            </a:r>
            <a:r>
              <a:rPr lang="pt-BR" sz="2000" dirty="0"/>
              <a:t>Em relação às pesquisas, a utilização da expressão </a:t>
            </a:r>
            <a:r>
              <a:rPr lang="pt-BR" sz="2000" i="1" dirty="0" err="1"/>
              <a:t>university</a:t>
            </a:r>
            <a:r>
              <a:rPr lang="pt-BR" sz="2000" i="1" dirty="0"/>
              <a:t> </a:t>
            </a:r>
            <a:r>
              <a:rPr lang="pt-BR" sz="2000" i="1" dirty="0" err="1"/>
              <a:t>graduates</a:t>
            </a:r>
            <a:r>
              <a:rPr lang="pt-BR" sz="2000" i="1" dirty="0"/>
              <a:t> evidencia a intenção de informar que</a:t>
            </a:r>
          </a:p>
          <a:p>
            <a:pPr algn="just">
              <a:buFont typeface="Wingdings 3" pitchFamily="18" charset="2"/>
              <a:buNone/>
              <a:defRPr/>
            </a:pPr>
            <a:endParaRPr lang="pt-BR" sz="2000" i="1" dirty="0"/>
          </a:p>
          <a:p>
            <a:pPr marL="623887" indent="-514350">
              <a:buFont typeface="Wingdings 3" pitchFamily="18" charset="2"/>
              <a:buAutoNum type="alphaLcParenR"/>
              <a:defRPr/>
            </a:pPr>
            <a:r>
              <a:rPr lang="pt-BR" sz="2400" dirty="0"/>
              <a:t>as doenças do coração atacam dez mil pacientes.</a:t>
            </a:r>
          </a:p>
          <a:p>
            <a:pPr marL="623887" indent="-514350">
              <a:buFont typeface="Wingdings 3" pitchFamily="18" charset="2"/>
              <a:buAutoNum type="alphaLcParenR"/>
              <a:defRPr/>
            </a:pPr>
            <a:r>
              <a:rPr lang="pt-BR" sz="2400" dirty="0"/>
              <a:t>as doenças do coração ocorrem na faixa dos dezesseis anos.</a:t>
            </a:r>
          </a:p>
          <a:p>
            <a:pPr marL="623887" indent="-514350">
              <a:buFont typeface="Wingdings 3" pitchFamily="18" charset="2"/>
              <a:buAutoNum type="alphaLcParenR"/>
              <a:defRPr/>
            </a:pPr>
            <a:r>
              <a:rPr lang="pt-BR" sz="2400" dirty="0"/>
              <a:t>as pesquisas sobre doenças são divulgadas no meio acadêmico.</a:t>
            </a:r>
          </a:p>
          <a:p>
            <a:pPr marL="623887" indent="-514350">
              <a:buFont typeface="Wingdings 3" pitchFamily="18" charset="2"/>
              <a:buAutoNum type="alphaLcParenR"/>
              <a:defRPr/>
            </a:pPr>
            <a:r>
              <a:rPr lang="pt-BR" sz="2400" dirty="0"/>
              <a:t>jovens americanos são alertados dos riscos de doenças do coração.</a:t>
            </a:r>
          </a:p>
          <a:p>
            <a:pPr marL="623887" indent="-514350">
              <a:buFont typeface="Wingdings 3" pitchFamily="18" charset="2"/>
              <a:buAutoNum type="alphaLcParenR"/>
              <a:defRPr/>
            </a:pPr>
            <a:r>
              <a:rPr lang="pt-BR" sz="2400" dirty="0"/>
              <a:t>E maior nível de estudo reduz riscos de ataques do coração.</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13315" name="Text Box 3"/>
          <p:cNvSpPr txBox="1">
            <a:spLocks noChangeArrowheads="1"/>
          </p:cNvSpPr>
          <p:nvPr/>
        </p:nvSpPr>
        <p:spPr bwMode="auto">
          <a:xfrm>
            <a:off x="1009650" y="1905000"/>
            <a:ext cx="7181850" cy="2771775"/>
          </a:xfrm>
          <a:prstGeom prst="rect">
            <a:avLst/>
          </a:prstGeom>
          <a:noFill/>
          <a:ln w="9525">
            <a:noFill/>
            <a:miter lim="800000"/>
            <a:headEnd/>
            <a:tailEnd/>
          </a:ln>
          <a:effectLst/>
        </p:spPr>
        <p:txBody>
          <a:bodyPr>
            <a:spAutoFit/>
          </a:bodyPr>
          <a:lstStyle/>
          <a:p>
            <a:pPr algn="ctr">
              <a:spcBef>
                <a:spcPct val="50000"/>
              </a:spcBef>
            </a:pPr>
            <a:r>
              <a:rPr lang="pt-BR" sz="4400" b="1">
                <a:solidFill>
                  <a:schemeClr val="tx1"/>
                </a:solidFill>
                <a:effectLst>
                  <a:outerShdw blurRad="38100" dist="38100" dir="2700000" algn="tl">
                    <a:srgbClr val="000000"/>
                  </a:outerShdw>
                </a:effectLst>
                <a:latin typeface="Comic Sans MS" pitchFamily="66" charset="0"/>
              </a:rPr>
              <a:t>Se você pensa que é brincadeira, experimente ler toda esta matéria e depois me conte.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circle(out)">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a:xfrm>
            <a:off x="323850" y="1481138"/>
            <a:ext cx="8496300" cy="5043487"/>
          </a:xfrm>
        </p:spPr>
        <p:txBody>
          <a:bodyPr/>
          <a:lstStyle/>
          <a:p>
            <a:pPr algn="just">
              <a:buFont typeface="Wingdings 3" pitchFamily="18" charset="2"/>
              <a:buNone/>
              <a:defRPr/>
            </a:pPr>
            <a:r>
              <a:rPr lang="pt-BR" dirty="0"/>
              <a:t>	</a:t>
            </a:r>
            <a:r>
              <a:rPr lang="pt-BR" sz="2000" dirty="0"/>
              <a:t>Em relação às pesquisas, a utilização da expressão </a:t>
            </a:r>
            <a:r>
              <a:rPr lang="pt-BR" sz="2000" i="1" dirty="0" err="1"/>
              <a:t>university</a:t>
            </a:r>
            <a:r>
              <a:rPr lang="pt-BR" sz="2000" i="1" dirty="0"/>
              <a:t> </a:t>
            </a:r>
            <a:r>
              <a:rPr lang="pt-BR" sz="2000" i="1" dirty="0" err="1"/>
              <a:t>graduates</a:t>
            </a:r>
            <a:r>
              <a:rPr lang="pt-BR" sz="2000" i="1" dirty="0"/>
              <a:t> evidencia a intenção de informar que</a:t>
            </a:r>
          </a:p>
          <a:p>
            <a:pPr algn="just">
              <a:buFont typeface="Wingdings 3" pitchFamily="18" charset="2"/>
              <a:buNone/>
              <a:defRPr/>
            </a:pPr>
            <a:endParaRPr lang="pt-BR" sz="2000" i="1" dirty="0"/>
          </a:p>
          <a:p>
            <a:pPr marL="623887" indent="-514350">
              <a:buFont typeface="Wingdings 3" pitchFamily="18" charset="2"/>
              <a:buAutoNum type="alphaLcParenR"/>
              <a:defRPr/>
            </a:pPr>
            <a:r>
              <a:rPr lang="pt-BR" sz="2400" dirty="0"/>
              <a:t>as doenças do coração atacam dez mil pacientes.</a:t>
            </a:r>
          </a:p>
          <a:p>
            <a:pPr marL="623887" indent="-514350">
              <a:buFont typeface="Wingdings 3" pitchFamily="18" charset="2"/>
              <a:buAutoNum type="alphaLcParenR"/>
              <a:defRPr/>
            </a:pPr>
            <a:r>
              <a:rPr lang="pt-BR" sz="2400" dirty="0"/>
              <a:t>as doenças do coração ocorrem na faixa dos dezesseis anos.</a:t>
            </a:r>
          </a:p>
          <a:p>
            <a:pPr marL="623887" indent="-514350">
              <a:buFont typeface="Wingdings 3" pitchFamily="18" charset="2"/>
              <a:buAutoNum type="alphaLcParenR"/>
              <a:defRPr/>
            </a:pPr>
            <a:r>
              <a:rPr lang="pt-BR" sz="2400" dirty="0"/>
              <a:t>as pesquisas sobre doenças são divulgadas no meio acadêmico.</a:t>
            </a:r>
          </a:p>
          <a:p>
            <a:pPr marL="623887" indent="-514350">
              <a:buFont typeface="Wingdings 3" pitchFamily="18" charset="2"/>
              <a:buAutoNum type="alphaLcParenR"/>
              <a:defRPr/>
            </a:pPr>
            <a:r>
              <a:rPr lang="pt-BR" sz="2400" dirty="0"/>
              <a:t>jovens americanos são alertados dos riscos de doenças do coração.</a:t>
            </a:r>
          </a:p>
          <a:p>
            <a:pPr marL="623887" indent="-514350">
              <a:buFont typeface="Wingdings 3" pitchFamily="18" charset="2"/>
              <a:buAutoNum type="alphaLcParenR"/>
              <a:defRPr/>
            </a:pPr>
            <a:r>
              <a:rPr lang="pt-BR" sz="2400" dirty="0">
                <a:solidFill>
                  <a:srgbClr val="FF0000"/>
                </a:solidFill>
              </a:rPr>
              <a:t>E maior nível de estudo reduz riscos de ataques do coração.</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78098"/>
          </a:xfrm>
        </p:spPr>
        <p:txBody>
          <a:bodyPr/>
          <a:lstStyle/>
          <a:p>
            <a:pPr algn="ctr" eaLnBrk="1" hangingPunct="1">
              <a:defRPr/>
            </a:pPr>
            <a:r>
              <a:rPr lang="en-US" dirty="0"/>
              <a:t>ENEM – 2011 - </a:t>
            </a:r>
            <a:r>
              <a:rPr lang="en-US" dirty="0" err="1"/>
              <a:t>Inglês</a:t>
            </a:r>
            <a:endParaRPr lang="pt-BR" dirty="0"/>
          </a:p>
        </p:txBody>
      </p:sp>
      <p:sp>
        <p:nvSpPr>
          <p:cNvPr id="73730" name="Espaço Reservado para Conteúdo 1"/>
          <p:cNvSpPr>
            <a:spLocks noGrp="1"/>
          </p:cNvSpPr>
          <p:nvPr>
            <p:ph idx="1"/>
          </p:nvPr>
        </p:nvSpPr>
        <p:spPr>
          <a:xfrm>
            <a:off x="250825" y="1052513"/>
            <a:ext cx="8713788" cy="5111750"/>
          </a:xfrm>
        </p:spPr>
        <p:txBody>
          <a:bodyPr/>
          <a:lstStyle/>
          <a:p>
            <a:pPr algn="ctr">
              <a:buFont typeface="Wingdings 3" pitchFamily="18" charset="2"/>
              <a:buNone/>
              <a:defRPr/>
            </a:pPr>
            <a:r>
              <a:rPr lang="en-US" sz="2400" b="1" dirty="0"/>
              <a:t>How’s your mood?</a:t>
            </a:r>
            <a:endParaRPr lang="en-US" sz="2400" dirty="0"/>
          </a:p>
          <a:p>
            <a:pPr marL="4763" indent="-4763" algn="ctr">
              <a:buFont typeface="Wingdings 3" pitchFamily="18" charset="2"/>
              <a:buNone/>
              <a:defRPr/>
            </a:pPr>
            <a:r>
              <a:rPr lang="en-US" sz="2200" dirty="0"/>
              <a:t>For an interesting attempt to measure cause and effect try </a:t>
            </a:r>
            <a:r>
              <a:rPr lang="en-US" sz="2200" dirty="0" err="1"/>
              <a:t>Mappiness</a:t>
            </a:r>
            <a:r>
              <a:rPr lang="en-US" sz="2200" dirty="0"/>
              <a:t>, a project run by the London School of Economics, which offers a phone app that prompts you to record your mood and situation.</a:t>
            </a:r>
          </a:p>
          <a:p>
            <a:pPr marL="4763" indent="-4763" algn="ctr">
              <a:buFont typeface="Wingdings 3" pitchFamily="18" charset="2"/>
              <a:buNone/>
              <a:defRPr/>
            </a:pPr>
            <a:r>
              <a:rPr lang="en-US" sz="2200" dirty="0"/>
              <a:t>The </a:t>
            </a:r>
            <a:r>
              <a:rPr lang="en-US" sz="2200" dirty="0" err="1"/>
              <a:t>Mappiness</a:t>
            </a:r>
            <a:r>
              <a:rPr lang="en-US" sz="2200" dirty="0"/>
              <a:t> website says: “We’re particularly interested in how people’s happiness is affected by their local environment – air pollution, noise, green spaces, and so on – which the data from </a:t>
            </a:r>
            <a:r>
              <a:rPr lang="en-US" sz="2200" dirty="0" err="1"/>
              <a:t>Mappiness</a:t>
            </a:r>
            <a:r>
              <a:rPr lang="en-US" sz="2200" dirty="0"/>
              <a:t> will be absolutely great for investigating.”</a:t>
            </a:r>
          </a:p>
          <a:p>
            <a:pPr marL="4763" indent="-4763" algn="ctr">
              <a:buFont typeface="Wingdings 3" pitchFamily="18" charset="2"/>
              <a:buNone/>
              <a:defRPr/>
            </a:pPr>
            <a:r>
              <a:rPr lang="en-US" sz="2200" dirty="0"/>
              <a:t>Will it work? With  enough people, it might. But there are other problems. We’ve been using happiness and well-being interchangeably. Is that ok?  The difference comes out in a sentiment like: “We were happier during the war”. But was our well-being also greater then? </a:t>
            </a:r>
            <a:endParaRPr lang="pt-BR" sz="2200" dirty="0"/>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78098"/>
          </a:xfrm>
        </p:spPr>
        <p:txBody>
          <a:bodyPr/>
          <a:lstStyle/>
          <a:p>
            <a:pPr algn="ctr" eaLnBrk="1" hangingPunct="1">
              <a:defRPr/>
            </a:pPr>
            <a:r>
              <a:rPr lang="en-US" dirty="0"/>
              <a:t>ENEM – 2011 - </a:t>
            </a:r>
            <a:r>
              <a:rPr lang="en-US" dirty="0" err="1"/>
              <a:t>Inglês</a:t>
            </a:r>
            <a:endParaRPr lang="pt-BR" dirty="0"/>
          </a:p>
        </p:txBody>
      </p:sp>
      <p:sp>
        <p:nvSpPr>
          <p:cNvPr id="73730" name="Espaço Reservado para Conteúdo 1"/>
          <p:cNvSpPr>
            <a:spLocks noGrp="1"/>
          </p:cNvSpPr>
          <p:nvPr>
            <p:ph idx="1"/>
          </p:nvPr>
        </p:nvSpPr>
        <p:spPr>
          <a:xfrm>
            <a:off x="250825" y="1052513"/>
            <a:ext cx="8713788" cy="5256212"/>
          </a:xfrm>
        </p:spPr>
        <p:txBody>
          <a:bodyPr/>
          <a:lstStyle/>
          <a:p>
            <a:pPr algn="ctr">
              <a:buFont typeface="Wingdings 3" pitchFamily="18" charset="2"/>
              <a:buNone/>
              <a:defRPr/>
            </a:pPr>
            <a:r>
              <a:rPr lang="en-US" sz="2400" b="1" dirty="0"/>
              <a:t>How’s </a:t>
            </a:r>
            <a:r>
              <a:rPr lang="en-US" sz="2400" b="1" dirty="0">
                <a:solidFill>
                  <a:srgbClr val="00B0F0"/>
                </a:solidFill>
              </a:rPr>
              <a:t>your</a:t>
            </a:r>
            <a:r>
              <a:rPr lang="en-US" sz="2400" b="1" dirty="0"/>
              <a:t> </a:t>
            </a:r>
            <a:r>
              <a:rPr lang="en-US" sz="2400" b="1" dirty="0">
                <a:solidFill>
                  <a:srgbClr val="FF0000"/>
                </a:solidFill>
              </a:rPr>
              <a:t>mood</a:t>
            </a:r>
            <a:r>
              <a:rPr lang="en-US" sz="2400" b="1" dirty="0"/>
              <a:t>?</a:t>
            </a:r>
            <a:endParaRPr lang="en-US" sz="2400" dirty="0"/>
          </a:p>
          <a:p>
            <a:pPr marL="4763" indent="-4763" algn="ctr">
              <a:buFont typeface="Wingdings 3" pitchFamily="18" charset="2"/>
              <a:buNone/>
              <a:defRPr/>
            </a:pPr>
            <a:r>
              <a:rPr lang="en-US" sz="2200" dirty="0"/>
              <a:t>For an </a:t>
            </a:r>
            <a:r>
              <a:rPr lang="en-US" sz="2200" dirty="0">
                <a:solidFill>
                  <a:srgbClr val="00B0F0"/>
                </a:solidFill>
              </a:rPr>
              <a:t>interesting</a:t>
            </a:r>
            <a:r>
              <a:rPr lang="en-US" sz="2200" dirty="0"/>
              <a:t> attempt to measure </a:t>
            </a:r>
            <a:r>
              <a:rPr lang="en-US" sz="2200" dirty="0">
                <a:solidFill>
                  <a:srgbClr val="00B0F0"/>
                </a:solidFill>
              </a:rPr>
              <a:t>cause and effect</a:t>
            </a:r>
            <a:r>
              <a:rPr lang="en-US" sz="2200" dirty="0"/>
              <a:t> try </a:t>
            </a:r>
            <a:r>
              <a:rPr lang="en-US" sz="2200" dirty="0" err="1">
                <a:solidFill>
                  <a:srgbClr val="00B0F0"/>
                </a:solidFill>
              </a:rPr>
              <a:t>Mappiness</a:t>
            </a:r>
            <a:r>
              <a:rPr lang="en-US" sz="2200" dirty="0"/>
              <a:t>, a </a:t>
            </a:r>
            <a:r>
              <a:rPr lang="en-US" sz="2200" dirty="0">
                <a:solidFill>
                  <a:srgbClr val="00B0F0"/>
                </a:solidFill>
              </a:rPr>
              <a:t>project</a:t>
            </a:r>
            <a:r>
              <a:rPr lang="en-US" sz="2200" dirty="0"/>
              <a:t> run by the </a:t>
            </a:r>
            <a:r>
              <a:rPr lang="en-US" sz="2200" dirty="0">
                <a:solidFill>
                  <a:srgbClr val="00B0F0"/>
                </a:solidFill>
              </a:rPr>
              <a:t>London School of Economics</a:t>
            </a:r>
            <a:r>
              <a:rPr lang="en-US" sz="2200" dirty="0"/>
              <a:t>, which </a:t>
            </a:r>
            <a:r>
              <a:rPr lang="en-US" sz="2200" dirty="0">
                <a:solidFill>
                  <a:srgbClr val="00B0F0"/>
                </a:solidFill>
              </a:rPr>
              <a:t>offers</a:t>
            </a:r>
            <a:r>
              <a:rPr lang="en-US" sz="2200" dirty="0"/>
              <a:t> a </a:t>
            </a:r>
            <a:r>
              <a:rPr lang="en-US" sz="2200" dirty="0">
                <a:solidFill>
                  <a:srgbClr val="00B0F0"/>
                </a:solidFill>
              </a:rPr>
              <a:t>phone app </a:t>
            </a:r>
            <a:r>
              <a:rPr lang="en-US" sz="2200" dirty="0"/>
              <a:t>that prompts </a:t>
            </a:r>
            <a:r>
              <a:rPr lang="en-US" sz="2200" dirty="0">
                <a:solidFill>
                  <a:srgbClr val="00B0F0"/>
                </a:solidFill>
              </a:rPr>
              <a:t>you</a:t>
            </a:r>
            <a:r>
              <a:rPr lang="en-US" sz="2200" dirty="0"/>
              <a:t> to </a:t>
            </a:r>
            <a:r>
              <a:rPr lang="en-US" sz="2200" dirty="0">
                <a:solidFill>
                  <a:srgbClr val="00B0F0"/>
                </a:solidFill>
              </a:rPr>
              <a:t>record your </a:t>
            </a:r>
            <a:r>
              <a:rPr lang="en-US" sz="2200" dirty="0">
                <a:solidFill>
                  <a:srgbClr val="FF0000"/>
                </a:solidFill>
              </a:rPr>
              <a:t>mood</a:t>
            </a:r>
            <a:r>
              <a:rPr lang="en-US" sz="2200" dirty="0"/>
              <a:t> and </a:t>
            </a:r>
            <a:r>
              <a:rPr lang="en-US" sz="2200" dirty="0">
                <a:solidFill>
                  <a:srgbClr val="00B0F0"/>
                </a:solidFill>
              </a:rPr>
              <a:t>situation</a:t>
            </a:r>
            <a:r>
              <a:rPr lang="en-US" sz="2200" dirty="0"/>
              <a:t>.</a:t>
            </a:r>
          </a:p>
          <a:p>
            <a:pPr marL="4763" indent="-4763" algn="ctr">
              <a:buFont typeface="Wingdings 3" pitchFamily="18" charset="2"/>
              <a:buNone/>
              <a:defRPr/>
            </a:pPr>
            <a:r>
              <a:rPr lang="en-US" sz="2200" dirty="0"/>
              <a:t>The </a:t>
            </a:r>
            <a:r>
              <a:rPr lang="en-US" sz="2200" dirty="0" err="1">
                <a:solidFill>
                  <a:srgbClr val="00B0F0"/>
                </a:solidFill>
              </a:rPr>
              <a:t>Mappiness</a:t>
            </a:r>
            <a:r>
              <a:rPr lang="en-US" sz="2200" dirty="0"/>
              <a:t> </a:t>
            </a:r>
            <a:r>
              <a:rPr lang="en-US" sz="2200" dirty="0">
                <a:solidFill>
                  <a:srgbClr val="00B0F0"/>
                </a:solidFill>
              </a:rPr>
              <a:t>website</a:t>
            </a:r>
            <a:r>
              <a:rPr lang="en-US" sz="2200" dirty="0"/>
              <a:t> says: “We’re </a:t>
            </a:r>
            <a:r>
              <a:rPr lang="en-US" sz="2200" dirty="0">
                <a:solidFill>
                  <a:srgbClr val="00B0F0"/>
                </a:solidFill>
              </a:rPr>
              <a:t>particularly interested </a:t>
            </a:r>
            <a:r>
              <a:rPr lang="en-US" sz="2200" dirty="0"/>
              <a:t>in how </a:t>
            </a:r>
            <a:r>
              <a:rPr lang="en-US" sz="2200" dirty="0">
                <a:solidFill>
                  <a:srgbClr val="00B0F0"/>
                </a:solidFill>
              </a:rPr>
              <a:t>people’</a:t>
            </a:r>
            <a:r>
              <a:rPr lang="en-US" sz="2200" dirty="0"/>
              <a:t>s </a:t>
            </a:r>
            <a:r>
              <a:rPr lang="en-US" sz="2200" dirty="0">
                <a:solidFill>
                  <a:srgbClr val="00B0F0"/>
                </a:solidFill>
              </a:rPr>
              <a:t>happiness</a:t>
            </a:r>
            <a:r>
              <a:rPr lang="en-US" sz="2200" dirty="0"/>
              <a:t> is </a:t>
            </a:r>
            <a:r>
              <a:rPr lang="en-US" sz="2200" dirty="0">
                <a:solidFill>
                  <a:srgbClr val="00B0F0"/>
                </a:solidFill>
              </a:rPr>
              <a:t>affected</a:t>
            </a:r>
            <a:r>
              <a:rPr lang="en-US" sz="2200" dirty="0"/>
              <a:t> by their </a:t>
            </a:r>
            <a:r>
              <a:rPr lang="en-US" sz="2200" dirty="0">
                <a:solidFill>
                  <a:srgbClr val="00B0F0"/>
                </a:solidFill>
              </a:rPr>
              <a:t>local</a:t>
            </a:r>
            <a:r>
              <a:rPr lang="en-US" sz="2200" dirty="0"/>
              <a:t> </a:t>
            </a:r>
            <a:r>
              <a:rPr lang="en-US" sz="2200" dirty="0">
                <a:solidFill>
                  <a:srgbClr val="FF33CC"/>
                </a:solidFill>
              </a:rPr>
              <a:t>environment</a:t>
            </a:r>
            <a:r>
              <a:rPr lang="en-US" sz="2200" dirty="0"/>
              <a:t> – </a:t>
            </a:r>
            <a:r>
              <a:rPr lang="en-US" sz="2200" dirty="0">
                <a:solidFill>
                  <a:srgbClr val="00B0F0"/>
                </a:solidFill>
              </a:rPr>
              <a:t>air pollution</a:t>
            </a:r>
            <a:r>
              <a:rPr lang="en-US" sz="2200" dirty="0"/>
              <a:t>, noise, </a:t>
            </a:r>
            <a:r>
              <a:rPr lang="en-US" sz="2200" dirty="0">
                <a:solidFill>
                  <a:srgbClr val="00B0F0"/>
                </a:solidFill>
              </a:rPr>
              <a:t>green spaces</a:t>
            </a:r>
            <a:r>
              <a:rPr lang="en-US" sz="2200" dirty="0"/>
              <a:t>, and so on – which the </a:t>
            </a:r>
            <a:r>
              <a:rPr lang="en-US" sz="2200" dirty="0">
                <a:solidFill>
                  <a:srgbClr val="00B0F0"/>
                </a:solidFill>
              </a:rPr>
              <a:t>data </a:t>
            </a:r>
            <a:r>
              <a:rPr lang="en-US" sz="2200" dirty="0"/>
              <a:t>from </a:t>
            </a:r>
            <a:r>
              <a:rPr lang="en-US" sz="2200" dirty="0" err="1">
                <a:solidFill>
                  <a:srgbClr val="00B0F0"/>
                </a:solidFill>
              </a:rPr>
              <a:t>Mappiness</a:t>
            </a:r>
            <a:r>
              <a:rPr lang="en-US" sz="2200" dirty="0"/>
              <a:t> will be </a:t>
            </a:r>
            <a:r>
              <a:rPr lang="en-US" sz="2200" dirty="0">
                <a:solidFill>
                  <a:srgbClr val="00B0F0"/>
                </a:solidFill>
              </a:rPr>
              <a:t>absolutely </a:t>
            </a:r>
            <a:r>
              <a:rPr lang="en-US" sz="2200" dirty="0"/>
              <a:t>great for </a:t>
            </a:r>
            <a:r>
              <a:rPr lang="en-US" sz="2200" dirty="0">
                <a:solidFill>
                  <a:srgbClr val="00B0F0"/>
                </a:solidFill>
              </a:rPr>
              <a:t>investigating.”</a:t>
            </a:r>
          </a:p>
          <a:p>
            <a:pPr marL="4763" indent="-4763" algn="ctr">
              <a:buFont typeface="Wingdings 3" pitchFamily="18" charset="2"/>
              <a:buNone/>
              <a:defRPr/>
            </a:pPr>
            <a:r>
              <a:rPr lang="en-US" sz="2200" dirty="0"/>
              <a:t>Will it </a:t>
            </a:r>
            <a:r>
              <a:rPr lang="en-US" sz="2200" dirty="0">
                <a:solidFill>
                  <a:srgbClr val="00B0F0"/>
                </a:solidFill>
              </a:rPr>
              <a:t>work?</a:t>
            </a:r>
            <a:r>
              <a:rPr lang="en-US" sz="2200" dirty="0"/>
              <a:t> With  enough </a:t>
            </a:r>
            <a:r>
              <a:rPr lang="en-US" sz="2200" dirty="0">
                <a:solidFill>
                  <a:srgbClr val="00B0F0"/>
                </a:solidFill>
              </a:rPr>
              <a:t>people</a:t>
            </a:r>
            <a:r>
              <a:rPr lang="en-US" sz="2200" dirty="0"/>
              <a:t>, it might. But there are other </a:t>
            </a:r>
            <a:r>
              <a:rPr lang="en-US" sz="2200" dirty="0">
                <a:solidFill>
                  <a:srgbClr val="00B0F0"/>
                </a:solidFill>
              </a:rPr>
              <a:t>problems</a:t>
            </a:r>
            <a:r>
              <a:rPr lang="en-US" sz="2200" dirty="0"/>
              <a:t>. We’ve been </a:t>
            </a:r>
            <a:r>
              <a:rPr lang="en-US" sz="2200" dirty="0">
                <a:solidFill>
                  <a:srgbClr val="00B0F0"/>
                </a:solidFill>
              </a:rPr>
              <a:t>using happiness </a:t>
            </a:r>
            <a:r>
              <a:rPr lang="en-US" sz="2200" dirty="0"/>
              <a:t>and well-being interchangeably. Is that ok?  </a:t>
            </a:r>
            <a:r>
              <a:rPr lang="en-US" sz="2200" dirty="0">
                <a:solidFill>
                  <a:srgbClr val="00B0F0"/>
                </a:solidFill>
              </a:rPr>
              <a:t>The difference </a:t>
            </a:r>
            <a:r>
              <a:rPr lang="en-US" sz="2200" dirty="0"/>
              <a:t>comes out in a </a:t>
            </a:r>
            <a:r>
              <a:rPr lang="en-US" sz="2200" dirty="0">
                <a:solidFill>
                  <a:srgbClr val="00B0F0"/>
                </a:solidFill>
              </a:rPr>
              <a:t>sentiment </a:t>
            </a:r>
            <a:r>
              <a:rPr lang="en-US" sz="2200" dirty="0"/>
              <a:t>like: “We were </a:t>
            </a:r>
            <a:r>
              <a:rPr lang="en-US" sz="2200" dirty="0">
                <a:solidFill>
                  <a:srgbClr val="00B0F0"/>
                </a:solidFill>
              </a:rPr>
              <a:t>happier during the war</a:t>
            </a:r>
            <a:r>
              <a:rPr lang="en-US" sz="2200" dirty="0"/>
              <a:t>”. But was our well-being also greater then? </a:t>
            </a:r>
            <a:endParaRPr lang="pt-BR" sz="2200" dirty="0"/>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a:xfrm>
            <a:off x="395288" y="1125538"/>
            <a:ext cx="8229600" cy="5375275"/>
          </a:xfrm>
        </p:spPr>
        <p:txBody>
          <a:bodyPr/>
          <a:lstStyle/>
          <a:p>
            <a:pPr algn="ctr">
              <a:buFont typeface="Wingdings 3" pitchFamily="18" charset="2"/>
              <a:buNone/>
              <a:defRPr/>
            </a:pPr>
            <a:r>
              <a:rPr lang="pt-BR" dirty="0"/>
              <a:t>	</a:t>
            </a:r>
            <a:r>
              <a:rPr lang="pt-BR" sz="2400" dirty="0"/>
              <a:t>O projeto </a:t>
            </a:r>
            <a:r>
              <a:rPr lang="pt-BR" sz="2400" dirty="0" err="1"/>
              <a:t>Mappiness</a:t>
            </a:r>
            <a:r>
              <a:rPr lang="pt-BR" sz="2400" dirty="0"/>
              <a:t>, idealizado pela </a:t>
            </a:r>
            <a:r>
              <a:rPr lang="pt-BR" sz="2400" dirty="0" err="1"/>
              <a:t>London</a:t>
            </a:r>
            <a:r>
              <a:rPr lang="pt-BR" sz="2400" dirty="0"/>
              <a:t> </a:t>
            </a:r>
            <a:r>
              <a:rPr lang="pt-BR" sz="2400" dirty="0" err="1"/>
              <a:t>School</a:t>
            </a:r>
            <a:r>
              <a:rPr lang="pt-BR" sz="2400" dirty="0"/>
              <a:t> </a:t>
            </a:r>
            <a:r>
              <a:rPr lang="pt-BR" sz="2400" dirty="0" err="1"/>
              <a:t>of</a:t>
            </a:r>
            <a:r>
              <a:rPr lang="pt-BR" sz="2400" dirty="0"/>
              <a:t> </a:t>
            </a:r>
            <a:r>
              <a:rPr lang="pt-BR" sz="2400" dirty="0" err="1"/>
              <a:t>Economics</a:t>
            </a:r>
            <a:r>
              <a:rPr lang="pt-BR" sz="2400" dirty="0"/>
              <a:t>, ocupa-se do tema relacionado</a:t>
            </a:r>
          </a:p>
          <a:p>
            <a:pPr marL="623887" indent="-514350">
              <a:buFont typeface="Wingdings 3" pitchFamily="18" charset="2"/>
              <a:buAutoNum type="alphaLcParenR"/>
              <a:defRPr/>
            </a:pPr>
            <a:r>
              <a:rPr lang="pt-BR" sz="2400" dirty="0"/>
              <a:t>ao nível de felicidade das pessoas em tempos de guerra.</a:t>
            </a:r>
          </a:p>
          <a:p>
            <a:pPr marL="623887" indent="-514350">
              <a:buFont typeface="Wingdings 3" pitchFamily="18" charset="2"/>
              <a:buAutoNum type="alphaLcParenR"/>
              <a:defRPr/>
            </a:pPr>
            <a:r>
              <a:rPr lang="en-US" sz="2400" dirty="0"/>
              <a:t>à </a:t>
            </a:r>
            <a:r>
              <a:rPr lang="en-US" sz="2400" dirty="0" err="1"/>
              <a:t>dificuldade</a:t>
            </a:r>
            <a:r>
              <a:rPr lang="en-US" sz="2400" dirty="0"/>
              <a:t> de </a:t>
            </a:r>
            <a:r>
              <a:rPr lang="en-US" sz="2400" dirty="0" err="1"/>
              <a:t>medir</a:t>
            </a:r>
            <a:r>
              <a:rPr lang="en-US" sz="2400" dirty="0"/>
              <a:t> o </a:t>
            </a:r>
            <a:r>
              <a:rPr lang="en-US" sz="2400" dirty="0" err="1"/>
              <a:t>nível</a:t>
            </a:r>
            <a:r>
              <a:rPr lang="en-US" sz="2400" dirty="0"/>
              <a:t> de </a:t>
            </a:r>
            <a:r>
              <a:rPr lang="en-US" sz="2400" dirty="0" err="1"/>
              <a:t>felicidade</a:t>
            </a:r>
            <a:r>
              <a:rPr lang="en-US" sz="2400" dirty="0"/>
              <a:t> das</a:t>
            </a:r>
            <a:r>
              <a:rPr lang="pt-BR" sz="2400" dirty="0"/>
              <a:t> pessoas a partir de seu humor.</a:t>
            </a:r>
          </a:p>
          <a:p>
            <a:pPr marL="623887" indent="-514350">
              <a:buFont typeface="Wingdings 3" pitchFamily="18" charset="2"/>
              <a:buAutoNum type="alphaLcParenR"/>
              <a:defRPr/>
            </a:pPr>
            <a:r>
              <a:rPr lang="pt-BR" sz="2400" dirty="0"/>
              <a:t>ao nível de felicidade das pessoas enquanto falam ao celular com seus familiares.</a:t>
            </a:r>
          </a:p>
          <a:p>
            <a:pPr marL="623887" indent="-514350">
              <a:buFont typeface="Wingdings 3" pitchFamily="18" charset="2"/>
              <a:buAutoNum type="alphaLcParenR"/>
              <a:defRPr/>
            </a:pPr>
            <a:r>
              <a:rPr lang="pt-BR" sz="2400" dirty="0"/>
              <a:t>à relação entre o nível de felicidade das pessoas e o ambiente no qual se encontram. </a:t>
            </a:r>
          </a:p>
          <a:p>
            <a:pPr marL="623887" indent="-514350">
              <a:buFont typeface="Wingdings 3" pitchFamily="18" charset="2"/>
              <a:buAutoNum type="alphaLcParenR"/>
              <a:defRPr/>
            </a:pPr>
            <a:r>
              <a:rPr lang="pt-BR" sz="2400" dirty="0"/>
              <a:t> à influência das imagens grafitadas pelas ruas no aumento do nível de felicidade das pessoas.</a:t>
            </a:r>
          </a:p>
          <a:p>
            <a:pPr marL="623887" indent="-514350">
              <a:buFont typeface="Wingdings 3" pitchFamily="18" charset="2"/>
              <a:buAutoNum type="alphaLcParenR"/>
              <a:defRPr/>
            </a:pPr>
            <a:endParaRPr lang="pt-BR" sz="2400" dirty="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eaLnBrk="1" hangingPunct="1">
              <a:defRPr/>
            </a:pPr>
            <a:r>
              <a:rPr lang="en-US" dirty="0"/>
              <a:t>ENEM – 2011 - </a:t>
            </a:r>
            <a:r>
              <a:rPr lang="en-US" dirty="0" err="1"/>
              <a:t>Inglês</a:t>
            </a:r>
            <a:endParaRPr lang="pt-BR" dirty="0"/>
          </a:p>
        </p:txBody>
      </p:sp>
      <p:sp>
        <p:nvSpPr>
          <p:cNvPr id="2" name="Espaço Reservado para Conteúdo 1"/>
          <p:cNvSpPr>
            <a:spLocks noGrp="1"/>
          </p:cNvSpPr>
          <p:nvPr>
            <p:ph idx="1"/>
          </p:nvPr>
        </p:nvSpPr>
        <p:spPr>
          <a:xfrm>
            <a:off x="395288" y="1125538"/>
            <a:ext cx="8229600" cy="5375275"/>
          </a:xfrm>
        </p:spPr>
        <p:txBody>
          <a:bodyPr/>
          <a:lstStyle/>
          <a:p>
            <a:pPr>
              <a:buFont typeface="Wingdings 3" pitchFamily="18" charset="2"/>
              <a:buNone/>
              <a:defRPr/>
            </a:pPr>
            <a:r>
              <a:rPr lang="pt-BR" dirty="0"/>
              <a:t>	</a:t>
            </a:r>
            <a:r>
              <a:rPr lang="pt-BR" sz="2400" dirty="0"/>
              <a:t>O projeto </a:t>
            </a:r>
            <a:r>
              <a:rPr lang="pt-BR" sz="2400" i="1" dirty="0" err="1"/>
              <a:t>Mappiness</a:t>
            </a:r>
            <a:r>
              <a:rPr lang="pt-BR" sz="2400" i="1" dirty="0"/>
              <a:t>, idealizado pela </a:t>
            </a:r>
            <a:r>
              <a:rPr lang="pt-BR" sz="2400" i="1" dirty="0" err="1"/>
              <a:t>London</a:t>
            </a:r>
            <a:r>
              <a:rPr lang="pt-BR" sz="2400" i="1" dirty="0"/>
              <a:t> </a:t>
            </a:r>
            <a:r>
              <a:rPr lang="pt-BR" sz="2400" i="1" dirty="0" err="1"/>
              <a:t>School</a:t>
            </a:r>
            <a:r>
              <a:rPr lang="pt-BR" sz="2400" i="1" dirty="0"/>
              <a:t> </a:t>
            </a:r>
            <a:r>
              <a:rPr lang="pt-BR" sz="2400" i="1" dirty="0" err="1"/>
              <a:t>of</a:t>
            </a:r>
            <a:r>
              <a:rPr lang="pt-BR" sz="2400" i="1" dirty="0"/>
              <a:t> </a:t>
            </a:r>
            <a:r>
              <a:rPr lang="pt-BR" sz="2400" i="1" dirty="0" err="1"/>
              <a:t>Economics</a:t>
            </a:r>
            <a:r>
              <a:rPr lang="pt-BR" sz="2400" i="1" dirty="0"/>
              <a:t>, ocupa-se do tema relacionado</a:t>
            </a:r>
          </a:p>
          <a:p>
            <a:pPr marL="623887" indent="-514350">
              <a:buFont typeface="Wingdings 3" pitchFamily="18" charset="2"/>
              <a:buAutoNum type="alphaLcParenR"/>
              <a:defRPr/>
            </a:pPr>
            <a:r>
              <a:rPr lang="pt-BR" sz="2400" dirty="0"/>
              <a:t>ao nível de felicidade das pessoas em tempos de guerra.</a:t>
            </a:r>
          </a:p>
          <a:p>
            <a:pPr marL="623887" indent="-514350">
              <a:buFont typeface="Wingdings 3" pitchFamily="18" charset="2"/>
              <a:buAutoNum type="alphaLcParenR"/>
              <a:defRPr/>
            </a:pPr>
            <a:r>
              <a:rPr lang="en-US" sz="2400" dirty="0"/>
              <a:t>à </a:t>
            </a:r>
            <a:r>
              <a:rPr lang="en-US" sz="2400" dirty="0" err="1"/>
              <a:t>dificuldade</a:t>
            </a:r>
            <a:r>
              <a:rPr lang="en-US" sz="2400" dirty="0"/>
              <a:t> de </a:t>
            </a:r>
            <a:r>
              <a:rPr lang="en-US" sz="2400" dirty="0" err="1"/>
              <a:t>medir</a:t>
            </a:r>
            <a:r>
              <a:rPr lang="en-US" sz="2400" dirty="0"/>
              <a:t> o </a:t>
            </a:r>
            <a:r>
              <a:rPr lang="en-US" sz="2400" dirty="0" err="1"/>
              <a:t>nível</a:t>
            </a:r>
            <a:r>
              <a:rPr lang="en-US" sz="2400" dirty="0"/>
              <a:t> de </a:t>
            </a:r>
            <a:r>
              <a:rPr lang="en-US" sz="2400" dirty="0" err="1"/>
              <a:t>felicidade</a:t>
            </a:r>
            <a:r>
              <a:rPr lang="en-US" sz="2400" dirty="0"/>
              <a:t> das</a:t>
            </a:r>
            <a:r>
              <a:rPr lang="pt-BR" sz="2400" dirty="0"/>
              <a:t> pessoas a partir de seu humor.</a:t>
            </a:r>
          </a:p>
          <a:p>
            <a:pPr marL="623887" indent="-514350">
              <a:buFont typeface="Wingdings 3" pitchFamily="18" charset="2"/>
              <a:buAutoNum type="alphaLcParenR"/>
              <a:defRPr/>
            </a:pPr>
            <a:r>
              <a:rPr lang="pt-BR" sz="2400" dirty="0"/>
              <a:t>ao nível de felicidade das pessoas enquanto falam ao celular com seus familiares.</a:t>
            </a:r>
          </a:p>
          <a:p>
            <a:pPr marL="623887" indent="-514350">
              <a:buFont typeface="Wingdings 3" pitchFamily="18" charset="2"/>
              <a:buAutoNum type="alphaLcParenR"/>
              <a:defRPr/>
            </a:pPr>
            <a:r>
              <a:rPr lang="pt-BR" sz="2400" dirty="0">
                <a:solidFill>
                  <a:srgbClr val="FF0000"/>
                </a:solidFill>
              </a:rPr>
              <a:t>à relação entre o nível de felicidade das pessoas e o ambiente no qual se encontram. </a:t>
            </a:r>
          </a:p>
          <a:p>
            <a:pPr marL="623887" indent="-514350">
              <a:buFont typeface="Wingdings 3" pitchFamily="18" charset="2"/>
              <a:buAutoNum type="alphaLcParenR"/>
              <a:defRPr/>
            </a:pPr>
            <a:r>
              <a:rPr lang="pt-BR" sz="2400" dirty="0"/>
              <a:t> à influência das imagens grafitadas pelas ruas no aumento do nível de felicidade das pessoas.</a:t>
            </a:r>
          </a:p>
          <a:p>
            <a:pPr marL="623887" indent="-514350">
              <a:buFont typeface="Wingdings 3" pitchFamily="18" charset="2"/>
              <a:buAutoNum type="alphaLcParenR"/>
              <a:defRPr/>
            </a:pPr>
            <a:endParaRPr lang="pt-BR" sz="2400" dirty="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a:t>ENEM – 2011 - </a:t>
            </a:r>
            <a:r>
              <a:rPr lang="en-US" dirty="0" err="1"/>
              <a:t>Inglês</a:t>
            </a:r>
            <a:endParaRPr lang="pt-BR" dirty="0"/>
          </a:p>
        </p:txBody>
      </p:sp>
      <p:sp>
        <p:nvSpPr>
          <p:cNvPr id="78851" name="CaixaDeTexto 3"/>
          <p:cNvSpPr txBox="1">
            <a:spLocks noChangeArrowheads="1"/>
          </p:cNvSpPr>
          <p:nvPr/>
        </p:nvSpPr>
        <p:spPr bwMode="auto">
          <a:xfrm>
            <a:off x="4427538" y="1341438"/>
            <a:ext cx="4465637" cy="4800600"/>
          </a:xfrm>
          <a:prstGeom prst="rect">
            <a:avLst/>
          </a:prstGeom>
          <a:noFill/>
          <a:ln w="9525">
            <a:noFill/>
            <a:miter lim="800000"/>
            <a:headEnd/>
            <a:tailEnd/>
          </a:ln>
        </p:spPr>
        <p:txBody>
          <a:bodyPr>
            <a:spAutoFit/>
          </a:bodyPr>
          <a:lstStyle/>
          <a:p>
            <a:r>
              <a:rPr lang="en-US" altLang="pt-BR"/>
              <a:t>And until the ignoble and unhappy regimes</a:t>
            </a:r>
          </a:p>
          <a:p>
            <a:r>
              <a:rPr lang="en-US" altLang="pt-BR"/>
              <a:t>that hold our brothers in Angola, in Mozambique,</a:t>
            </a:r>
          </a:p>
          <a:p>
            <a:r>
              <a:rPr lang="en-US" altLang="pt-BR"/>
              <a:t>South Africa sub-human bondage</a:t>
            </a:r>
          </a:p>
          <a:p>
            <a:r>
              <a:rPr lang="en-US" altLang="pt-BR"/>
              <a:t>have been toppled, utterly destroyed</a:t>
            </a:r>
          </a:p>
          <a:p>
            <a:r>
              <a:rPr lang="en-US" altLang="pt-BR"/>
              <a:t>Well, everywhere is war, me say war.</a:t>
            </a:r>
          </a:p>
          <a:p>
            <a:br>
              <a:rPr lang="en-US" altLang="pt-BR"/>
            </a:br>
            <a:r>
              <a:rPr lang="en-US" altLang="pt-BR"/>
              <a:t>War in the east, war in the west</a:t>
            </a:r>
          </a:p>
          <a:p>
            <a:r>
              <a:rPr lang="en-US" altLang="pt-BR"/>
              <a:t>war up north, war down south</a:t>
            </a:r>
          </a:p>
          <a:p>
            <a:r>
              <a:rPr lang="en-US" altLang="pt-BR"/>
              <a:t>war, war, rumours of war.</a:t>
            </a:r>
          </a:p>
          <a:p>
            <a:br>
              <a:rPr lang="en-US" altLang="pt-BR"/>
            </a:br>
            <a:r>
              <a:rPr lang="en-US" altLang="pt-BR"/>
              <a:t>And until that day, the African continent</a:t>
            </a:r>
          </a:p>
          <a:p>
            <a:r>
              <a:rPr lang="en-US" altLang="pt-BR"/>
              <a:t>will not know peace, we Africans will fight</a:t>
            </a:r>
          </a:p>
          <a:p>
            <a:r>
              <a:rPr lang="en-US" altLang="pt-BR"/>
              <a:t>we find it necessary and we know we shall win</a:t>
            </a:r>
          </a:p>
          <a:p>
            <a:r>
              <a:rPr lang="en-US" altLang="pt-BR"/>
              <a:t>as we are confident in the victory (…)</a:t>
            </a:r>
          </a:p>
        </p:txBody>
      </p:sp>
      <p:sp>
        <p:nvSpPr>
          <p:cNvPr id="78852" name="CaixaDeTexto 4"/>
          <p:cNvSpPr txBox="1">
            <a:spLocks noChangeArrowheads="1"/>
          </p:cNvSpPr>
          <p:nvPr/>
        </p:nvSpPr>
        <p:spPr bwMode="auto">
          <a:xfrm>
            <a:off x="179388" y="1341438"/>
            <a:ext cx="4321175" cy="4800600"/>
          </a:xfrm>
          <a:prstGeom prst="rect">
            <a:avLst/>
          </a:prstGeom>
          <a:noFill/>
          <a:ln w="9525">
            <a:noFill/>
            <a:miter lim="800000"/>
            <a:headEnd/>
            <a:tailEnd/>
          </a:ln>
        </p:spPr>
        <p:txBody>
          <a:bodyPr>
            <a:spAutoFit/>
          </a:bodyPr>
          <a:lstStyle/>
          <a:p>
            <a:r>
              <a:rPr lang="en-US" altLang="pt-BR"/>
              <a:t>Questão 94 </a:t>
            </a:r>
          </a:p>
          <a:p>
            <a:endParaRPr lang="en-US" altLang="pt-BR"/>
          </a:p>
          <a:p>
            <a:r>
              <a:rPr lang="en-US" altLang="pt-BR"/>
              <a:t>Until the philosophy which hold one race</a:t>
            </a:r>
          </a:p>
          <a:p>
            <a:r>
              <a:rPr lang="en-US" altLang="pt-BR"/>
              <a:t>Superior and another inferior</a:t>
            </a:r>
          </a:p>
          <a:p>
            <a:r>
              <a:rPr lang="en-US" altLang="pt-BR"/>
              <a:t>is finally and permanently discredited and abandoned</a:t>
            </a:r>
          </a:p>
          <a:p>
            <a:r>
              <a:rPr lang="en-US" altLang="pt-BR"/>
              <a:t>Everywhere is war, me say war.</a:t>
            </a:r>
          </a:p>
          <a:p>
            <a:br>
              <a:rPr lang="en-US" altLang="pt-BR"/>
            </a:br>
            <a:r>
              <a:rPr lang="en-US" altLang="pt-BR"/>
              <a:t>That until there are no longer first class</a:t>
            </a:r>
          </a:p>
          <a:p>
            <a:r>
              <a:rPr lang="en-US" altLang="pt-BR"/>
              <a:t>and second class citizens af any nation</a:t>
            </a:r>
          </a:p>
          <a:p>
            <a:r>
              <a:rPr lang="en-US" altLang="pt-BR"/>
              <a:t>Until the color of a man's skin</a:t>
            </a:r>
          </a:p>
          <a:p>
            <a:r>
              <a:rPr lang="en-US" altLang="pt-BR"/>
              <a:t>is of no more significance than the color of his eyes</a:t>
            </a:r>
          </a:p>
          <a:p>
            <a:r>
              <a:rPr lang="en-US" altLang="pt-BR"/>
              <a:t>Me say war.</a:t>
            </a:r>
          </a:p>
          <a:p>
            <a:r>
              <a:rPr lang="en-US" altLang="pt-BR"/>
              <a:t>(…)</a:t>
            </a:r>
          </a:p>
          <a:p>
            <a:br>
              <a:rPr lang="en-US" altLang="pt-BR"/>
            </a:br>
            <a:endParaRPr lang="pt-BR" altLang="pt-BR"/>
          </a:p>
        </p:txBody>
      </p:sp>
      <p:pic>
        <p:nvPicPr>
          <p:cNvPr id="2" name="War   Bob Marley.mp3">
            <a:hlinkClick r:id="" action="ppaction://media"/>
          </p:cNvPr>
          <p:cNvPicPr>
            <a:picLocks noRot="1" noChangeAspect="1"/>
          </p:cNvPicPr>
          <p:nvPr>
            <a:audioFile r:link="rId1"/>
          </p:nvPr>
        </p:nvPicPr>
        <p:blipFill>
          <a:blip r:embed="rId3" cstate="print"/>
          <a:srcRect/>
          <a:stretch>
            <a:fillRect/>
          </a:stretch>
        </p:blipFill>
        <p:spPr bwMode="auto">
          <a:xfrm>
            <a:off x="7524750" y="260350"/>
            <a:ext cx="60960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66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a:t>ENEM – 2011 - </a:t>
            </a:r>
            <a:r>
              <a:rPr lang="en-US" dirty="0" err="1"/>
              <a:t>Inglês</a:t>
            </a:r>
            <a:endParaRPr lang="pt-BR" dirty="0"/>
          </a:p>
        </p:txBody>
      </p:sp>
      <p:sp>
        <p:nvSpPr>
          <p:cNvPr id="79875" name="CaixaDeTexto 3"/>
          <p:cNvSpPr txBox="1">
            <a:spLocks noChangeArrowheads="1"/>
          </p:cNvSpPr>
          <p:nvPr/>
        </p:nvSpPr>
        <p:spPr bwMode="auto">
          <a:xfrm>
            <a:off x="4427538" y="1341438"/>
            <a:ext cx="4465637" cy="4800600"/>
          </a:xfrm>
          <a:prstGeom prst="rect">
            <a:avLst/>
          </a:prstGeom>
          <a:solidFill>
            <a:schemeClr val="accent5">
              <a:lumMod val="20000"/>
              <a:lumOff val="80000"/>
            </a:schemeClr>
          </a:solidFill>
          <a:ln w="9525">
            <a:noFill/>
            <a:miter lim="800000"/>
            <a:headEnd/>
            <a:tailEnd/>
          </a:ln>
        </p:spPr>
        <p:txBody>
          <a:bodyPr>
            <a:spAutoFit/>
          </a:bodyPr>
          <a:lstStyle/>
          <a:p>
            <a:r>
              <a:rPr lang="en-US" altLang="pt-BR" dirty="0"/>
              <a:t>And until the </a:t>
            </a:r>
            <a:r>
              <a:rPr lang="en-US" altLang="pt-BR" dirty="0">
                <a:solidFill>
                  <a:srgbClr val="00B0F0"/>
                </a:solidFill>
              </a:rPr>
              <a:t>ignoble and unhappy regimes</a:t>
            </a:r>
          </a:p>
          <a:p>
            <a:r>
              <a:rPr lang="en-US" altLang="pt-BR" dirty="0"/>
              <a:t>that hold </a:t>
            </a:r>
            <a:r>
              <a:rPr lang="en-US" altLang="pt-BR" dirty="0">
                <a:solidFill>
                  <a:srgbClr val="00B0F0"/>
                </a:solidFill>
              </a:rPr>
              <a:t>our brothers in Angola</a:t>
            </a:r>
            <a:r>
              <a:rPr lang="en-US" altLang="pt-BR" dirty="0"/>
              <a:t>, in </a:t>
            </a:r>
            <a:r>
              <a:rPr lang="en-US" altLang="pt-BR" dirty="0">
                <a:solidFill>
                  <a:srgbClr val="00B0F0"/>
                </a:solidFill>
              </a:rPr>
              <a:t>Mozambique,</a:t>
            </a:r>
          </a:p>
          <a:p>
            <a:r>
              <a:rPr lang="en-US" altLang="pt-BR" dirty="0">
                <a:solidFill>
                  <a:srgbClr val="00B0F0"/>
                </a:solidFill>
              </a:rPr>
              <a:t>South Africa sub-human </a:t>
            </a:r>
            <a:r>
              <a:rPr lang="en-US" altLang="pt-BR" dirty="0"/>
              <a:t>bondage</a:t>
            </a:r>
          </a:p>
          <a:p>
            <a:r>
              <a:rPr lang="en-US" altLang="pt-BR" dirty="0"/>
              <a:t>have been toppled, utterly </a:t>
            </a:r>
            <a:r>
              <a:rPr lang="en-US" altLang="pt-BR" dirty="0">
                <a:solidFill>
                  <a:srgbClr val="00B0F0"/>
                </a:solidFill>
              </a:rPr>
              <a:t>destroyed</a:t>
            </a:r>
          </a:p>
          <a:p>
            <a:r>
              <a:rPr lang="en-US" altLang="pt-BR" dirty="0"/>
              <a:t>Well, </a:t>
            </a:r>
            <a:r>
              <a:rPr lang="en-US" altLang="pt-BR" dirty="0">
                <a:solidFill>
                  <a:srgbClr val="00B0F0"/>
                </a:solidFill>
              </a:rPr>
              <a:t>everywhere is war</a:t>
            </a:r>
            <a:r>
              <a:rPr lang="en-US" altLang="pt-BR" dirty="0"/>
              <a:t>, me say war.</a:t>
            </a:r>
          </a:p>
          <a:p>
            <a:br>
              <a:rPr lang="en-US" altLang="pt-BR" dirty="0"/>
            </a:br>
            <a:r>
              <a:rPr lang="en-US" altLang="pt-BR" dirty="0">
                <a:solidFill>
                  <a:srgbClr val="00B0F0"/>
                </a:solidFill>
              </a:rPr>
              <a:t>War</a:t>
            </a:r>
            <a:r>
              <a:rPr lang="en-US" altLang="pt-BR" dirty="0"/>
              <a:t> in </a:t>
            </a:r>
            <a:r>
              <a:rPr lang="en-US" altLang="pt-BR" dirty="0">
                <a:solidFill>
                  <a:srgbClr val="00B0F0"/>
                </a:solidFill>
              </a:rPr>
              <a:t>the east, war </a:t>
            </a:r>
            <a:r>
              <a:rPr lang="en-US" altLang="pt-BR" dirty="0"/>
              <a:t>in </a:t>
            </a:r>
            <a:r>
              <a:rPr lang="en-US" altLang="pt-BR" dirty="0">
                <a:solidFill>
                  <a:srgbClr val="00B0F0"/>
                </a:solidFill>
              </a:rPr>
              <a:t>the west</a:t>
            </a:r>
          </a:p>
          <a:p>
            <a:r>
              <a:rPr lang="en-US" altLang="pt-BR" dirty="0">
                <a:solidFill>
                  <a:srgbClr val="00B0F0"/>
                </a:solidFill>
              </a:rPr>
              <a:t>war </a:t>
            </a:r>
            <a:r>
              <a:rPr lang="en-US" altLang="pt-BR" dirty="0"/>
              <a:t>up </a:t>
            </a:r>
            <a:r>
              <a:rPr lang="en-US" altLang="pt-BR" dirty="0">
                <a:solidFill>
                  <a:srgbClr val="00B0F0"/>
                </a:solidFill>
              </a:rPr>
              <a:t>north</a:t>
            </a:r>
            <a:r>
              <a:rPr lang="en-US" altLang="pt-BR" dirty="0"/>
              <a:t>, </a:t>
            </a:r>
            <a:r>
              <a:rPr lang="en-US" altLang="pt-BR" dirty="0">
                <a:solidFill>
                  <a:srgbClr val="00B0F0"/>
                </a:solidFill>
              </a:rPr>
              <a:t>wa</a:t>
            </a:r>
            <a:r>
              <a:rPr lang="en-US" altLang="pt-BR" dirty="0"/>
              <a:t>r down </a:t>
            </a:r>
            <a:r>
              <a:rPr lang="en-US" altLang="pt-BR" dirty="0">
                <a:solidFill>
                  <a:srgbClr val="00B0F0"/>
                </a:solidFill>
              </a:rPr>
              <a:t>south</a:t>
            </a:r>
          </a:p>
          <a:p>
            <a:r>
              <a:rPr lang="en-US" altLang="pt-BR" dirty="0">
                <a:solidFill>
                  <a:srgbClr val="00B0F0"/>
                </a:solidFill>
              </a:rPr>
              <a:t>war, war, </a:t>
            </a:r>
            <a:r>
              <a:rPr lang="en-US" altLang="pt-BR" dirty="0" err="1">
                <a:solidFill>
                  <a:srgbClr val="00B0F0"/>
                </a:solidFill>
              </a:rPr>
              <a:t>rumours</a:t>
            </a:r>
            <a:r>
              <a:rPr lang="en-US" altLang="pt-BR" dirty="0">
                <a:solidFill>
                  <a:srgbClr val="00B0F0"/>
                </a:solidFill>
              </a:rPr>
              <a:t> of war.</a:t>
            </a:r>
          </a:p>
          <a:p>
            <a:br>
              <a:rPr lang="en-US" altLang="pt-BR" dirty="0"/>
            </a:br>
            <a:r>
              <a:rPr lang="en-US" altLang="pt-BR" dirty="0"/>
              <a:t>And until </a:t>
            </a:r>
            <a:r>
              <a:rPr lang="en-US" altLang="pt-BR" dirty="0">
                <a:solidFill>
                  <a:srgbClr val="00B0F0"/>
                </a:solidFill>
              </a:rPr>
              <a:t>that day</a:t>
            </a:r>
            <a:r>
              <a:rPr lang="en-US" altLang="pt-BR" dirty="0"/>
              <a:t>, </a:t>
            </a:r>
            <a:r>
              <a:rPr lang="en-US" altLang="pt-BR" dirty="0">
                <a:solidFill>
                  <a:srgbClr val="00B0F0"/>
                </a:solidFill>
              </a:rPr>
              <a:t>the African continent</a:t>
            </a:r>
          </a:p>
          <a:p>
            <a:r>
              <a:rPr lang="en-US" altLang="pt-BR" dirty="0"/>
              <a:t>will </a:t>
            </a:r>
            <a:r>
              <a:rPr lang="en-US" altLang="pt-BR" dirty="0">
                <a:solidFill>
                  <a:srgbClr val="00B0F0"/>
                </a:solidFill>
              </a:rPr>
              <a:t>not know peace</a:t>
            </a:r>
            <a:r>
              <a:rPr lang="en-US" altLang="pt-BR" dirty="0"/>
              <a:t>, </a:t>
            </a:r>
            <a:r>
              <a:rPr lang="en-US" altLang="pt-BR" dirty="0">
                <a:solidFill>
                  <a:srgbClr val="00B0F0"/>
                </a:solidFill>
              </a:rPr>
              <a:t>we Africans </a:t>
            </a:r>
            <a:r>
              <a:rPr lang="en-US" altLang="pt-BR" dirty="0"/>
              <a:t>will </a:t>
            </a:r>
            <a:r>
              <a:rPr lang="en-US" altLang="pt-BR" dirty="0">
                <a:solidFill>
                  <a:srgbClr val="00B0F0"/>
                </a:solidFill>
              </a:rPr>
              <a:t>fight</a:t>
            </a:r>
          </a:p>
          <a:p>
            <a:r>
              <a:rPr lang="en-US" altLang="pt-BR" dirty="0"/>
              <a:t>we find it </a:t>
            </a:r>
            <a:r>
              <a:rPr lang="en-US" altLang="pt-BR" dirty="0">
                <a:solidFill>
                  <a:srgbClr val="00B0F0"/>
                </a:solidFill>
              </a:rPr>
              <a:t>necessary </a:t>
            </a:r>
            <a:r>
              <a:rPr lang="en-US" altLang="pt-BR" dirty="0"/>
              <a:t>and we </a:t>
            </a:r>
            <a:r>
              <a:rPr lang="en-US" altLang="pt-BR" dirty="0">
                <a:solidFill>
                  <a:srgbClr val="00B0F0"/>
                </a:solidFill>
              </a:rPr>
              <a:t>know</a:t>
            </a:r>
            <a:r>
              <a:rPr lang="en-US" altLang="pt-BR" dirty="0"/>
              <a:t> we shall </a:t>
            </a:r>
            <a:r>
              <a:rPr lang="en-US" altLang="pt-BR" dirty="0">
                <a:solidFill>
                  <a:srgbClr val="00B0F0"/>
                </a:solidFill>
              </a:rPr>
              <a:t>win</a:t>
            </a:r>
          </a:p>
          <a:p>
            <a:r>
              <a:rPr lang="en-US" altLang="pt-BR" dirty="0"/>
              <a:t>as we are </a:t>
            </a:r>
            <a:r>
              <a:rPr lang="en-US" altLang="pt-BR" dirty="0">
                <a:solidFill>
                  <a:srgbClr val="00B0F0"/>
                </a:solidFill>
              </a:rPr>
              <a:t>confident in the victory </a:t>
            </a:r>
            <a:r>
              <a:rPr lang="en-US" altLang="pt-BR" dirty="0"/>
              <a:t>(…)</a:t>
            </a:r>
          </a:p>
        </p:txBody>
      </p:sp>
      <p:sp>
        <p:nvSpPr>
          <p:cNvPr id="77828" name="CaixaDeTexto 4"/>
          <p:cNvSpPr txBox="1">
            <a:spLocks noChangeArrowheads="1"/>
          </p:cNvSpPr>
          <p:nvPr/>
        </p:nvSpPr>
        <p:spPr bwMode="auto">
          <a:xfrm>
            <a:off x="179388" y="1341438"/>
            <a:ext cx="4321175" cy="4246562"/>
          </a:xfrm>
          <a:prstGeom prst="rect">
            <a:avLst/>
          </a:prstGeom>
          <a:solidFill>
            <a:schemeClr val="accent5">
              <a:lumMod val="20000"/>
              <a:lumOff val="80000"/>
            </a:schemeClr>
          </a:solidFill>
          <a:ln w="9525">
            <a:noFill/>
            <a:miter lim="800000"/>
            <a:headEnd/>
            <a:tailEnd/>
          </a:ln>
        </p:spPr>
        <p:txBody>
          <a:bodyPr>
            <a:spAutoFit/>
          </a:bodyPr>
          <a:lstStyle/>
          <a:p>
            <a:pPr>
              <a:defRPr/>
            </a:pPr>
            <a:r>
              <a:rPr lang="en-US" dirty="0"/>
              <a:t>Until </a:t>
            </a:r>
            <a:r>
              <a:rPr lang="en-US" dirty="0">
                <a:solidFill>
                  <a:srgbClr val="00B0F0"/>
                </a:solidFill>
              </a:rPr>
              <a:t>the philosophy </a:t>
            </a:r>
            <a:r>
              <a:rPr lang="en-US" dirty="0"/>
              <a:t>which hold </a:t>
            </a:r>
            <a:r>
              <a:rPr lang="en-US" dirty="0">
                <a:solidFill>
                  <a:srgbClr val="00B0F0"/>
                </a:solidFill>
              </a:rPr>
              <a:t>one race</a:t>
            </a:r>
          </a:p>
          <a:p>
            <a:pPr>
              <a:defRPr/>
            </a:pPr>
            <a:r>
              <a:rPr lang="en-US" dirty="0">
                <a:solidFill>
                  <a:srgbClr val="00B0F0"/>
                </a:solidFill>
              </a:rPr>
              <a:t>Superior</a:t>
            </a:r>
            <a:r>
              <a:rPr lang="en-US" dirty="0"/>
              <a:t> and another </a:t>
            </a:r>
            <a:r>
              <a:rPr lang="en-US" dirty="0">
                <a:solidFill>
                  <a:srgbClr val="00B0F0"/>
                </a:solidFill>
              </a:rPr>
              <a:t>inferior</a:t>
            </a:r>
          </a:p>
          <a:p>
            <a:pPr>
              <a:defRPr/>
            </a:pPr>
            <a:r>
              <a:rPr lang="en-US" dirty="0"/>
              <a:t>is </a:t>
            </a:r>
            <a:r>
              <a:rPr lang="en-US" dirty="0">
                <a:solidFill>
                  <a:srgbClr val="00B0F0"/>
                </a:solidFill>
              </a:rPr>
              <a:t>finally </a:t>
            </a:r>
            <a:r>
              <a:rPr lang="en-US" dirty="0"/>
              <a:t>and </a:t>
            </a:r>
            <a:r>
              <a:rPr lang="en-US" dirty="0">
                <a:solidFill>
                  <a:srgbClr val="00B0F0"/>
                </a:solidFill>
              </a:rPr>
              <a:t>permanently</a:t>
            </a:r>
            <a:r>
              <a:rPr lang="en-US" dirty="0"/>
              <a:t> discredited and </a:t>
            </a:r>
            <a:r>
              <a:rPr lang="en-US" dirty="0">
                <a:solidFill>
                  <a:srgbClr val="00B0F0"/>
                </a:solidFill>
              </a:rPr>
              <a:t>abandoned</a:t>
            </a:r>
          </a:p>
          <a:p>
            <a:pPr>
              <a:defRPr/>
            </a:pPr>
            <a:r>
              <a:rPr lang="en-US" dirty="0"/>
              <a:t>Everywhere is </a:t>
            </a:r>
            <a:r>
              <a:rPr lang="en-US" dirty="0">
                <a:solidFill>
                  <a:srgbClr val="00B0F0"/>
                </a:solidFill>
              </a:rPr>
              <a:t>war</a:t>
            </a:r>
            <a:r>
              <a:rPr lang="en-US" dirty="0"/>
              <a:t>, </a:t>
            </a:r>
            <a:r>
              <a:rPr lang="en-US" dirty="0">
                <a:solidFill>
                  <a:srgbClr val="00B0F0"/>
                </a:solidFill>
              </a:rPr>
              <a:t>me </a:t>
            </a:r>
            <a:r>
              <a:rPr lang="en-US" dirty="0"/>
              <a:t>say </a:t>
            </a:r>
            <a:r>
              <a:rPr lang="en-US" dirty="0">
                <a:solidFill>
                  <a:srgbClr val="00B0F0"/>
                </a:solidFill>
              </a:rPr>
              <a:t>war</a:t>
            </a:r>
            <a:r>
              <a:rPr lang="en-US" dirty="0"/>
              <a:t>.</a:t>
            </a:r>
          </a:p>
          <a:p>
            <a:pPr>
              <a:defRPr/>
            </a:pPr>
            <a:br>
              <a:rPr lang="en-US" dirty="0"/>
            </a:br>
            <a:r>
              <a:rPr lang="en-US" dirty="0"/>
              <a:t>That until there are </a:t>
            </a:r>
            <a:r>
              <a:rPr lang="en-US" dirty="0">
                <a:solidFill>
                  <a:srgbClr val="00B0F0"/>
                </a:solidFill>
              </a:rPr>
              <a:t>no</a:t>
            </a:r>
            <a:r>
              <a:rPr lang="en-US" dirty="0"/>
              <a:t> longer </a:t>
            </a:r>
            <a:r>
              <a:rPr lang="en-US" dirty="0">
                <a:solidFill>
                  <a:srgbClr val="00B0F0"/>
                </a:solidFill>
              </a:rPr>
              <a:t>first class</a:t>
            </a:r>
          </a:p>
          <a:p>
            <a:pPr>
              <a:defRPr/>
            </a:pPr>
            <a:r>
              <a:rPr lang="en-US" dirty="0"/>
              <a:t>and </a:t>
            </a:r>
            <a:r>
              <a:rPr lang="en-US" dirty="0">
                <a:solidFill>
                  <a:srgbClr val="00B0F0"/>
                </a:solidFill>
              </a:rPr>
              <a:t>second class </a:t>
            </a:r>
            <a:r>
              <a:rPr lang="en-US" dirty="0">
                <a:solidFill>
                  <a:schemeClr val="accent3"/>
                </a:solidFill>
              </a:rPr>
              <a:t>citizens</a:t>
            </a:r>
            <a:r>
              <a:rPr lang="en-US" dirty="0"/>
              <a:t> of </a:t>
            </a:r>
            <a:r>
              <a:rPr lang="en-US" dirty="0">
                <a:solidFill>
                  <a:srgbClr val="00B0F0"/>
                </a:solidFill>
              </a:rPr>
              <a:t>any nation</a:t>
            </a:r>
          </a:p>
          <a:p>
            <a:pPr>
              <a:defRPr/>
            </a:pPr>
            <a:r>
              <a:rPr lang="en-US" dirty="0"/>
              <a:t>Until </a:t>
            </a:r>
            <a:r>
              <a:rPr lang="en-US" dirty="0">
                <a:solidFill>
                  <a:srgbClr val="00B0F0"/>
                </a:solidFill>
              </a:rPr>
              <a:t>the color of a man's </a:t>
            </a:r>
            <a:r>
              <a:rPr lang="en-US" dirty="0"/>
              <a:t>skin</a:t>
            </a:r>
          </a:p>
          <a:p>
            <a:pPr>
              <a:defRPr/>
            </a:pPr>
            <a:r>
              <a:rPr lang="en-US" dirty="0"/>
              <a:t>is </a:t>
            </a:r>
            <a:r>
              <a:rPr lang="en-US" dirty="0">
                <a:solidFill>
                  <a:srgbClr val="00B0F0"/>
                </a:solidFill>
              </a:rPr>
              <a:t>of no more significance</a:t>
            </a:r>
            <a:r>
              <a:rPr lang="en-US" dirty="0"/>
              <a:t> than the </a:t>
            </a:r>
            <a:r>
              <a:rPr lang="en-US" dirty="0">
                <a:solidFill>
                  <a:srgbClr val="00B0F0"/>
                </a:solidFill>
              </a:rPr>
              <a:t>color </a:t>
            </a:r>
            <a:r>
              <a:rPr lang="en-US" dirty="0"/>
              <a:t>of his </a:t>
            </a:r>
            <a:r>
              <a:rPr lang="en-US" dirty="0">
                <a:solidFill>
                  <a:srgbClr val="00B0F0"/>
                </a:solidFill>
              </a:rPr>
              <a:t>eyes</a:t>
            </a:r>
          </a:p>
          <a:p>
            <a:pPr>
              <a:defRPr/>
            </a:pPr>
            <a:r>
              <a:rPr lang="en-US" dirty="0">
                <a:solidFill>
                  <a:srgbClr val="00B0F0"/>
                </a:solidFill>
              </a:rPr>
              <a:t>Me</a:t>
            </a:r>
            <a:r>
              <a:rPr lang="en-US" dirty="0"/>
              <a:t> say </a:t>
            </a:r>
            <a:r>
              <a:rPr lang="en-US" dirty="0">
                <a:solidFill>
                  <a:srgbClr val="00B0F0"/>
                </a:solidFill>
              </a:rPr>
              <a:t>war.</a:t>
            </a:r>
          </a:p>
          <a:p>
            <a:pPr>
              <a:defRPr/>
            </a:pPr>
            <a:r>
              <a:rPr lang="en-US" dirty="0"/>
              <a:t>(…)</a:t>
            </a:r>
          </a:p>
          <a:p>
            <a:pPr>
              <a:defRPr/>
            </a:pPr>
            <a:br>
              <a:rPr lang="en-US" dirty="0"/>
            </a:br>
            <a:endParaRPr lang="pt-BR" dirty="0"/>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defRPr/>
            </a:pPr>
            <a:r>
              <a:rPr lang="en-US" dirty="0"/>
              <a:t>ENEM – 2011 – </a:t>
            </a:r>
            <a:r>
              <a:rPr lang="en-US" dirty="0" err="1"/>
              <a:t>Inglês</a:t>
            </a:r>
            <a:endParaRPr lang="pt-BR" dirty="0"/>
          </a:p>
        </p:txBody>
      </p:sp>
      <p:sp>
        <p:nvSpPr>
          <p:cNvPr id="46082" name="Espaço Reservado para Conteúdo 1"/>
          <p:cNvSpPr>
            <a:spLocks noGrp="1"/>
          </p:cNvSpPr>
          <p:nvPr>
            <p:ph idx="1"/>
          </p:nvPr>
        </p:nvSpPr>
        <p:spPr>
          <a:xfrm>
            <a:off x="468313" y="1481138"/>
            <a:ext cx="8229600" cy="4684712"/>
          </a:xfrm>
        </p:spPr>
        <p:txBody>
          <a:bodyPr/>
          <a:lstStyle/>
          <a:p>
            <a:pPr marL="366713" indent="-6350" algn="ctr">
              <a:buFont typeface="Wingdings 3" pitchFamily="18" charset="2"/>
              <a:buNone/>
              <a:defRPr/>
            </a:pPr>
            <a:r>
              <a:rPr lang="pt-BR" sz="2000" dirty="0"/>
              <a:t>Bob Marley foi um artista popular e atraiu muitos fãs com suas canções. Ciente de sua influência social, na música </a:t>
            </a:r>
            <a:r>
              <a:rPr lang="pt-BR" sz="2000" dirty="0" err="1"/>
              <a:t>War</a:t>
            </a:r>
            <a:r>
              <a:rPr lang="pt-BR" sz="2000" dirty="0"/>
              <a:t>, o cantor se utiliza de sua arte para alertar sobre</a:t>
            </a:r>
          </a:p>
          <a:p>
            <a:pPr marL="623887" indent="-514350">
              <a:buFont typeface="Wingdings 3" pitchFamily="18" charset="2"/>
              <a:buAutoNum type="alphaLcParenBoth"/>
              <a:defRPr/>
            </a:pPr>
            <a:r>
              <a:rPr lang="en-US" sz="2000" dirty="0"/>
              <a:t>A </a:t>
            </a:r>
            <a:r>
              <a:rPr lang="en-US" sz="2000" dirty="0" err="1"/>
              <a:t>inércia</a:t>
            </a:r>
            <a:r>
              <a:rPr lang="en-US" sz="2000" dirty="0"/>
              <a:t> do </a:t>
            </a:r>
            <a:r>
              <a:rPr lang="en-US" sz="2000" dirty="0" err="1"/>
              <a:t>continente</a:t>
            </a:r>
            <a:r>
              <a:rPr lang="en-US" sz="2000" dirty="0"/>
              <a:t> </a:t>
            </a:r>
            <a:r>
              <a:rPr lang="en-US" sz="2000" dirty="0" err="1"/>
              <a:t>africano</a:t>
            </a:r>
            <a:r>
              <a:rPr lang="en-US" sz="2000" dirty="0"/>
              <a:t> </a:t>
            </a:r>
            <a:r>
              <a:rPr lang="en-US" sz="2000" dirty="0" err="1"/>
              <a:t>diante</a:t>
            </a:r>
            <a:r>
              <a:rPr lang="en-US" sz="2000" dirty="0"/>
              <a:t> das </a:t>
            </a:r>
            <a:r>
              <a:rPr lang="en-US" sz="2000" dirty="0" err="1"/>
              <a:t>injustustiças</a:t>
            </a:r>
            <a:r>
              <a:rPr lang="en-US" sz="2000" dirty="0"/>
              <a:t> </a:t>
            </a:r>
            <a:r>
              <a:rPr lang="en-US" sz="2000" dirty="0" err="1"/>
              <a:t>sociais</a:t>
            </a:r>
            <a:r>
              <a:rPr lang="en-US" sz="2000" dirty="0"/>
              <a:t>.</a:t>
            </a:r>
          </a:p>
          <a:p>
            <a:pPr marL="623887" indent="-514350">
              <a:buFont typeface="Wingdings 3" pitchFamily="18" charset="2"/>
              <a:buAutoNum type="alphaLcParenBoth"/>
              <a:defRPr/>
            </a:pPr>
            <a:r>
              <a:rPr lang="pt-BR" sz="2000" dirty="0"/>
              <a:t>a persistência da guerra enquanto houver diferenças raciais e sociais.</a:t>
            </a:r>
          </a:p>
          <a:p>
            <a:pPr marL="623887" indent="-514350">
              <a:buFont typeface="Wingdings 3" pitchFamily="18" charset="2"/>
              <a:buAutoNum type="alphaLcParenBoth"/>
              <a:defRPr/>
            </a:pPr>
            <a:r>
              <a:rPr lang="pt-BR" sz="2000" dirty="0"/>
              <a:t>as acentuadas diferenças culturais entre os países africanos.</a:t>
            </a:r>
          </a:p>
          <a:p>
            <a:pPr marL="623887" indent="-514350">
              <a:buFont typeface="Wingdings 3" pitchFamily="18" charset="2"/>
              <a:buAutoNum type="alphaLcParenBoth"/>
              <a:defRPr/>
            </a:pPr>
            <a:r>
              <a:rPr lang="en-US" sz="2000" dirty="0"/>
              <a:t>As </a:t>
            </a:r>
            <a:r>
              <a:rPr lang="en-US" sz="2000" dirty="0" err="1"/>
              <a:t>discrepâncias</a:t>
            </a:r>
            <a:r>
              <a:rPr lang="en-US" sz="2000" dirty="0"/>
              <a:t> </a:t>
            </a:r>
            <a:r>
              <a:rPr lang="en-US" sz="2000" dirty="0" err="1"/>
              <a:t>sociais</a:t>
            </a:r>
            <a:r>
              <a:rPr lang="en-US" sz="2000" dirty="0"/>
              <a:t> entre </a:t>
            </a:r>
            <a:r>
              <a:rPr lang="en-US" sz="2000" dirty="0" err="1"/>
              <a:t>moçambicanos</a:t>
            </a:r>
            <a:r>
              <a:rPr lang="en-US" sz="2000" dirty="0"/>
              <a:t> e </a:t>
            </a:r>
            <a:r>
              <a:rPr lang="en-US" sz="2000" dirty="0" err="1"/>
              <a:t>angolanos</a:t>
            </a:r>
            <a:r>
              <a:rPr lang="en-US" sz="2000" dirty="0"/>
              <a:t> </a:t>
            </a:r>
            <a:r>
              <a:rPr lang="en-US" sz="2000" dirty="0" err="1"/>
              <a:t>como</a:t>
            </a:r>
            <a:r>
              <a:rPr lang="en-US" sz="2000" dirty="0"/>
              <a:t> </a:t>
            </a:r>
            <a:r>
              <a:rPr lang="en-US" sz="2000" dirty="0" err="1"/>
              <a:t>causa</a:t>
            </a:r>
            <a:r>
              <a:rPr lang="en-US" sz="2000" dirty="0"/>
              <a:t> de </a:t>
            </a:r>
            <a:r>
              <a:rPr lang="en-US" sz="2000" dirty="0" err="1"/>
              <a:t>conflitos</a:t>
            </a:r>
            <a:r>
              <a:rPr lang="en-US" sz="2000" dirty="0"/>
              <a:t>.</a:t>
            </a:r>
          </a:p>
          <a:p>
            <a:pPr marL="623887" indent="-514350">
              <a:buFont typeface="Wingdings 3" pitchFamily="18" charset="2"/>
              <a:buAutoNum type="alphaLcParenBoth"/>
              <a:defRPr/>
            </a:pPr>
            <a:r>
              <a:rPr lang="pt-BR" sz="2000" dirty="0"/>
              <a:t>a fragilidade das diferenças raciais e sociais como justificativas para o início de uma guerra.</a:t>
            </a:r>
            <a:endParaRPr lang="en-US" sz="2000" dirty="0"/>
          </a:p>
          <a:p>
            <a:pPr marL="623887" indent="-514350">
              <a:buFont typeface="Wingdings 3" pitchFamily="18" charset="2"/>
              <a:buAutoNum type="alphaLcParenBoth"/>
              <a:defRPr/>
            </a:pPr>
            <a:endParaRPr lang="pt-BR" sz="2400" dirty="0"/>
          </a:p>
          <a:p>
            <a:pPr>
              <a:buFont typeface="Wingdings 3" pitchFamily="18" charset="2"/>
              <a:buNone/>
              <a:defRPr/>
            </a:pPr>
            <a:endParaRPr lang="pt-BR" sz="2400" dirty="0"/>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defRPr/>
            </a:pPr>
            <a:r>
              <a:rPr lang="en-US" dirty="0"/>
              <a:t>ENEM – 2011 – </a:t>
            </a:r>
            <a:r>
              <a:rPr lang="en-US" dirty="0" err="1"/>
              <a:t>Inglês</a:t>
            </a:r>
            <a:endParaRPr lang="pt-BR" dirty="0"/>
          </a:p>
        </p:txBody>
      </p:sp>
      <p:sp>
        <p:nvSpPr>
          <p:cNvPr id="46082" name="Espaço Reservado para Conteúdo 1"/>
          <p:cNvSpPr>
            <a:spLocks noGrp="1"/>
          </p:cNvSpPr>
          <p:nvPr>
            <p:ph idx="1"/>
          </p:nvPr>
        </p:nvSpPr>
        <p:spPr>
          <a:xfrm>
            <a:off x="468313" y="1481138"/>
            <a:ext cx="8229600" cy="4684712"/>
          </a:xfrm>
        </p:spPr>
        <p:txBody>
          <a:bodyPr/>
          <a:lstStyle/>
          <a:p>
            <a:pPr>
              <a:defRPr/>
            </a:pPr>
            <a:r>
              <a:rPr lang="pt-BR" sz="2000" dirty="0"/>
              <a:t>Bob Marley foi um artista popular e atraiu muitos fãs com suas canções. Ciente de sua influência social, na música </a:t>
            </a:r>
            <a:r>
              <a:rPr lang="pt-BR" sz="2000" dirty="0" err="1"/>
              <a:t>War</a:t>
            </a:r>
            <a:r>
              <a:rPr lang="pt-BR" sz="2000" dirty="0"/>
              <a:t>, o cantor se utiliza de sua arte para alertar sobre</a:t>
            </a:r>
          </a:p>
          <a:p>
            <a:pPr marL="623887" indent="-514350">
              <a:buFont typeface="Wingdings 3" pitchFamily="18" charset="2"/>
              <a:buAutoNum type="alphaLcParenBoth"/>
              <a:defRPr/>
            </a:pPr>
            <a:r>
              <a:rPr lang="en-US" sz="2000" dirty="0"/>
              <a:t>A </a:t>
            </a:r>
            <a:r>
              <a:rPr lang="en-US" sz="2000" dirty="0" err="1"/>
              <a:t>inércia</a:t>
            </a:r>
            <a:r>
              <a:rPr lang="en-US" sz="2000" dirty="0"/>
              <a:t> do </a:t>
            </a:r>
            <a:r>
              <a:rPr lang="en-US" sz="2000" dirty="0" err="1"/>
              <a:t>continente</a:t>
            </a:r>
            <a:r>
              <a:rPr lang="en-US" sz="2000" dirty="0"/>
              <a:t> </a:t>
            </a:r>
            <a:r>
              <a:rPr lang="en-US" sz="2000" dirty="0" err="1"/>
              <a:t>africano</a:t>
            </a:r>
            <a:r>
              <a:rPr lang="en-US" sz="2000" dirty="0"/>
              <a:t> </a:t>
            </a:r>
            <a:r>
              <a:rPr lang="en-US" sz="2000" dirty="0" err="1"/>
              <a:t>diante</a:t>
            </a:r>
            <a:r>
              <a:rPr lang="en-US" sz="2000" dirty="0"/>
              <a:t> das </a:t>
            </a:r>
            <a:r>
              <a:rPr lang="en-US" sz="2000" dirty="0" err="1"/>
              <a:t>injustustiças</a:t>
            </a:r>
            <a:r>
              <a:rPr lang="en-US" sz="2000" dirty="0"/>
              <a:t> </a:t>
            </a:r>
            <a:r>
              <a:rPr lang="en-US" sz="2000" dirty="0" err="1"/>
              <a:t>sociais</a:t>
            </a:r>
            <a:r>
              <a:rPr lang="en-US" sz="2000" dirty="0"/>
              <a:t>.</a:t>
            </a:r>
          </a:p>
          <a:p>
            <a:pPr marL="623887" indent="-514350">
              <a:buFont typeface="Wingdings 3" pitchFamily="18" charset="2"/>
              <a:buAutoNum type="alphaLcParenBoth"/>
              <a:defRPr/>
            </a:pPr>
            <a:r>
              <a:rPr lang="pt-BR" sz="2000" dirty="0">
                <a:solidFill>
                  <a:srgbClr val="FF0000"/>
                </a:solidFill>
              </a:rPr>
              <a:t>a persistência da guerra enquanto houver diferenças raciais e sociais.</a:t>
            </a:r>
          </a:p>
          <a:p>
            <a:pPr marL="623887" indent="-514350">
              <a:buFont typeface="Wingdings 3" pitchFamily="18" charset="2"/>
              <a:buAutoNum type="alphaLcParenBoth"/>
              <a:defRPr/>
            </a:pPr>
            <a:r>
              <a:rPr lang="pt-BR" sz="2000" dirty="0"/>
              <a:t>as acentuadas diferenças culturais entre os países africanos.</a:t>
            </a:r>
          </a:p>
          <a:p>
            <a:pPr marL="623887" indent="-514350">
              <a:buFont typeface="Wingdings 3" pitchFamily="18" charset="2"/>
              <a:buAutoNum type="alphaLcParenBoth"/>
              <a:defRPr/>
            </a:pPr>
            <a:r>
              <a:rPr lang="en-US" sz="2000" dirty="0"/>
              <a:t>As </a:t>
            </a:r>
            <a:r>
              <a:rPr lang="en-US" sz="2000" dirty="0" err="1"/>
              <a:t>discrepâncias</a:t>
            </a:r>
            <a:r>
              <a:rPr lang="en-US" sz="2000" dirty="0"/>
              <a:t> </a:t>
            </a:r>
            <a:r>
              <a:rPr lang="en-US" sz="2000" dirty="0" err="1"/>
              <a:t>sociais</a:t>
            </a:r>
            <a:r>
              <a:rPr lang="en-US" sz="2000" dirty="0"/>
              <a:t> entre </a:t>
            </a:r>
            <a:r>
              <a:rPr lang="en-US" sz="2000" dirty="0" err="1"/>
              <a:t>moçambicanos</a:t>
            </a:r>
            <a:r>
              <a:rPr lang="en-US" sz="2000" dirty="0"/>
              <a:t> e </a:t>
            </a:r>
            <a:r>
              <a:rPr lang="en-US" sz="2000" dirty="0" err="1"/>
              <a:t>angolanos</a:t>
            </a:r>
            <a:r>
              <a:rPr lang="en-US" sz="2000" dirty="0"/>
              <a:t> </a:t>
            </a:r>
            <a:r>
              <a:rPr lang="en-US" sz="2000" dirty="0" err="1"/>
              <a:t>como</a:t>
            </a:r>
            <a:r>
              <a:rPr lang="en-US" sz="2000" dirty="0"/>
              <a:t> </a:t>
            </a:r>
            <a:r>
              <a:rPr lang="en-US" sz="2000" dirty="0" err="1"/>
              <a:t>causa</a:t>
            </a:r>
            <a:r>
              <a:rPr lang="en-US" sz="2000" dirty="0"/>
              <a:t> de </a:t>
            </a:r>
            <a:r>
              <a:rPr lang="en-US" sz="2000" dirty="0" err="1"/>
              <a:t>conflitos</a:t>
            </a:r>
            <a:r>
              <a:rPr lang="en-US" sz="2000" dirty="0"/>
              <a:t>.</a:t>
            </a:r>
          </a:p>
          <a:p>
            <a:pPr marL="623887" indent="-514350">
              <a:buFont typeface="Wingdings 3" pitchFamily="18" charset="2"/>
              <a:buAutoNum type="alphaLcParenBoth"/>
              <a:defRPr/>
            </a:pPr>
            <a:r>
              <a:rPr lang="pt-BR" sz="2000" dirty="0"/>
              <a:t>a fragilidade das diferenças raciais e sociais como justificativas para o início de uma guerra.</a:t>
            </a:r>
            <a:endParaRPr lang="en-US" sz="2000" dirty="0"/>
          </a:p>
          <a:p>
            <a:pPr marL="623887" indent="-514350">
              <a:buFont typeface="Wingdings 3" pitchFamily="18" charset="2"/>
              <a:buAutoNum type="alphaLcParenBoth"/>
              <a:defRPr/>
            </a:pPr>
            <a:endParaRPr lang="pt-BR" sz="2400" dirty="0"/>
          </a:p>
          <a:p>
            <a:pPr>
              <a:buFont typeface="Wingdings 3" pitchFamily="18" charset="2"/>
              <a:buNone/>
              <a:defRPr/>
            </a:pPr>
            <a:endParaRPr lang="pt-BR" sz="2400" dirty="0"/>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a:spLocks noGrp="1"/>
          </p:cNvSpPr>
          <p:nvPr>
            <p:ph type="title"/>
          </p:nvPr>
        </p:nvSpPr>
        <p:spPr/>
        <p:txBody>
          <a:bodyPr/>
          <a:lstStyle/>
          <a:p>
            <a:pPr algn="ctr">
              <a:defRPr/>
            </a:pPr>
            <a:r>
              <a:rPr lang="en-US" dirty="0"/>
              <a:t>ENEM – 2011 – </a:t>
            </a:r>
            <a:r>
              <a:rPr lang="en-US" dirty="0" err="1"/>
              <a:t>Inglês</a:t>
            </a:r>
            <a:endParaRPr lang="pt-BR" dirty="0"/>
          </a:p>
        </p:txBody>
      </p:sp>
      <p:pic>
        <p:nvPicPr>
          <p:cNvPr id="82946" name="Picture 3"/>
          <p:cNvPicPr>
            <a:picLocks noGrp="1" noChangeAspect="1" noChangeArrowheads="1"/>
          </p:cNvPicPr>
          <p:nvPr>
            <p:ph idx="1"/>
          </p:nvPr>
        </p:nvPicPr>
        <p:blipFill>
          <a:blip r:embed="rId2" cstate="print"/>
          <a:srcRect/>
          <a:stretch>
            <a:fillRect/>
          </a:stretch>
        </p:blipFill>
        <p:spPr>
          <a:xfrm>
            <a:off x="0" y="1844675"/>
            <a:ext cx="8820150" cy="2827338"/>
          </a:xfrm>
          <a:noFill/>
        </p:spPr>
      </p:pic>
      <p:sp>
        <p:nvSpPr>
          <p:cNvPr id="82948" name="CaixaDeTexto 7"/>
          <p:cNvSpPr txBox="1">
            <a:spLocks noChangeArrowheads="1"/>
          </p:cNvSpPr>
          <p:nvPr/>
        </p:nvSpPr>
        <p:spPr bwMode="auto">
          <a:xfrm>
            <a:off x="395288" y="1341438"/>
            <a:ext cx="1844675" cy="460375"/>
          </a:xfrm>
          <a:prstGeom prst="rect">
            <a:avLst/>
          </a:prstGeom>
          <a:noFill/>
          <a:ln w="9525">
            <a:noFill/>
            <a:miter lim="800000"/>
            <a:headEnd/>
            <a:tailEnd/>
          </a:ln>
        </p:spPr>
        <p:txBody>
          <a:bodyPr wrap="none">
            <a:spAutoFit/>
          </a:bodyPr>
          <a:lstStyle/>
          <a:p>
            <a:r>
              <a:rPr lang="en-US" altLang="pt-BR" sz="2400" b="1"/>
              <a:t>Questão 95</a:t>
            </a:r>
            <a:endParaRPr lang="pt-BR" altLang="pt-BR" sz="2400" b="1"/>
          </a:p>
        </p:txBody>
      </p:sp>
      <p:sp>
        <p:nvSpPr>
          <p:cNvPr id="82949" name="CaixaDeTexto 8"/>
          <p:cNvSpPr txBox="1">
            <a:spLocks noChangeArrowheads="1"/>
          </p:cNvSpPr>
          <p:nvPr/>
        </p:nvSpPr>
        <p:spPr bwMode="auto">
          <a:xfrm>
            <a:off x="539750" y="4797425"/>
            <a:ext cx="7920038" cy="1570038"/>
          </a:xfrm>
          <a:prstGeom prst="rect">
            <a:avLst/>
          </a:prstGeom>
          <a:noFill/>
          <a:ln w="9525">
            <a:noFill/>
            <a:miter lim="800000"/>
            <a:headEnd/>
            <a:tailEnd/>
          </a:ln>
        </p:spPr>
        <p:txBody>
          <a:bodyPr>
            <a:spAutoFit/>
          </a:bodyPr>
          <a:lstStyle/>
          <a:p>
            <a:pPr marL="85725" indent="-85725" algn="ctr"/>
            <a:r>
              <a:rPr lang="en-US" altLang="pt-BR" sz="2400"/>
              <a:t>A tira, definida como um segmento de história em quadrinhos, pode transmitir uma mensagem com efeito de humor. A presença desse efeito no diálogo entre Jon e Garfield acontece porque</a:t>
            </a:r>
            <a:endParaRPr lang="pt-BR" altLang="pt-BR" sz="24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15363" name="Text Box 3"/>
          <p:cNvSpPr txBox="1">
            <a:spLocks noChangeArrowheads="1"/>
          </p:cNvSpPr>
          <p:nvPr/>
        </p:nvSpPr>
        <p:spPr bwMode="auto">
          <a:xfrm>
            <a:off x="419100" y="1562100"/>
            <a:ext cx="8382000" cy="4054475"/>
          </a:xfrm>
          <a:prstGeom prst="rect">
            <a:avLst/>
          </a:prstGeom>
          <a:noFill/>
          <a:ln w="9525">
            <a:noFill/>
            <a:miter lim="800000"/>
            <a:headEnd/>
            <a:tailEnd/>
          </a:ln>
          <a:effectLst/>
        </p:spPr>
        <p:txBody>
          <a:bodyPr>
            <a:spAutoFit/>
          </a:bodyPr>
          <a:lstStyle/>
          <a:p>
            <a:pPr algn="ctr">
              <a:spcBef>
                <a:spcPct val="50000"/>
              </a:spcBef>
            </a:pPr>
            <a:r>
              <a:rPr lang="pt-BR" sz="4000" b="1">
                <a:solidFill>
                  <a:schemeClr val="tx1"/>
                </a:solidFill>
                <a:latin typeface="Comic Sans MS" pitchFamily="66" charset="0"/>
              </a:rPr>
              <a:t>Comece logo a estudar Inglês que, diferentemente do que você pensa, é extremamente fácil de aprender.</a:t>
            </a:r>
          </a:p>
          <a:p>
            <a:pPr algn="ctr">
              <a:spcBef>
                <a:spcPct val="50000"/>
              </a:spcBef>
            </a:pPr>
            <a:r>
              <a:rPr lang="pt-BR" sz="4000" b="1">
                <a:solidFill>
                  <a:schemeClr val="tx1"/>
                </a:solidFill>
                <a:latin typeface="Comic Sans MS" pitchFamily="66" charset="0"/>
              </a:rPr>
              <a:t> Basta apenas seguir algumas regrinhas elementares.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850106"/>
          </a:xfrm>
        </p:spPr>
        <p:txBody>
          <a:bodyPr/>
          <a:lstStyle/>
          <a:p>
            <a:pPr algn="ctr">
              <a:defRPr/>
            </a:pPr>
            <a:r>
              <a:rPr lang="en-US" dirty="0"/>
              <a:t>ENEM – 2011 – </a:t>
            </a:r>
            <a:r>
              <a:rPr lang="en-US" dirty="0" err="1"/>
              <a:t>Inglês</a:t>
            </a:r>
            <a:endParaRPr lang="pt-BR" dirty="0"/>
          </a:p>
        </p:txBody>
      </p:sp>
      <p:sp>
        <p:nvSpPr>
          <p:cNvPr id="83970" name="Espaço Reservado para Conteúdo 1"/>
          <p:cNvSpPr>
            <a:spLocks noGrp="1"/>
          </p:cNvSpPr>
          <p:nvPr>
            <p:ph idx="1"/>
          </p:nvPr>
        </p:nvSpPr>
        <p:spPr>
          <a:xfrm>
            <a:off x="395288" y="1484313"/>
            <a:ext cx="8229600" cy="4525962"/>
          </a:xfrm>
        </p:spPr>
        <p:txBody>
          <a:bodyPr/>
          <a:lstStyle/>
          <a:p>
            <a:pPr marL="565150" indent="-457200" algn="just">
              <a:buFont typeface="Wingdings 3" pitchFamily="18" charset="2"/>
              <a:buAutoNum type="alphaLcParenR"/>
            </a:pPr>
            <a:r>
              <a:rPr lang="en-US" altLang="pt-BR" sz="2200"/>
              <a:t>Jon pensa que sua ex-namorada é maluca e que Garfield não sabia.</a:t>
            </a:r>
          </a:p>
          <a:p>
            <a:pPr marL="565150" indent="-457200" algn="just">
              <a:buFont typeface="Wingdings 3" pitchFamily="18" charset="2"/>
              <a:buAutoNum type="alphaLcParenR"/>
            </a:pPr>
            <a:r>
              <a:rPr lang="en-US" altLang="pt-BR" sz="2200"/>
              <a:t>Jodell é a única namorada maluca que Jon teve, e Garfield acha isso estranho.</a:t>
            </a:r>
          </a:p>
          <a:p>
            <a:pPr marL="565150" indent="-457200" algn="just">
              <a:buFont typeface="Wingdings 3" pitchFamily="18" charset="2"/>
              <a:buAutoNum type="alphaLcParenR"/>
            </a:pPr>
            <a:r>
              <a:rPr lang="en-US" altLang="pt-BR" sz="2200"/>
              <a:t>Garfield tem certeza de que a ex-namorada de Jon é sensata, o maluco é o amigo.</a:t>
            </a:r>
          </a:p>
          <a:p>
            <a:pPr marL="565150" indent="-457200" algn="just">
              <a:buFont typeface="Wingdings 3" pitchFamily="18" charset="2"/>
              <a:buAutoNum type="alphaLcParenR"/>
            </a:pPr>
            <a:r>
              <a:rPr lang="en-US" altLang="pt-BR" sz="2200"/>
              <a:t>Garfield conhece as ex-namoradas de Jon e considera mais de uma como maluca.</a:t>
            </a:r>
          </a:p>
          <a:p>
            <a:pPr marL="565150" indent="-457200" algn="just">
              <a:buFont typeface="Wingdings 3" pitchFamily="18" charset="2"/>
              <a:buAutoNum type="alphaLcParenR"/>
            </a:pPr>
            <a:r>
              <a:rPr lang="en-US" altLang="pt-BR" sz="2200"/>
              <a:t>Jon caracteriza a ex-namorada como maluca e não entende a cara de Garfield.</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850106"/>
          </a:xfrm>
        </p:spPr>
        <p:txBody>
          <a:bodyPr/>
          <a:lstStyle/>
          <a:p>
            <a:pPr algn="ctr">
              <a:defRPr/>
            </a:pPr>
            <a:r>
              <a:rPr lang="en-US" dirty="0"/>
              <a:t>ENEM – 2011 – </a:t>
            </a:r>
            <a:r>
              <a:rPr lang="en-US" dirty="0" err="1"/>
              <a:t>Inglês</a:t>
            </a:r>
            <a:endParaRPr lang="pt-BR" dirty="0"/>
          </a:p>
        </p:txBody>
      </p:sp>
      <p:sp>
        <p:nvSpPr>
          <p:cNvPr id="84994" name="Espaço Reservado para Conteúdo 1"/>
          <p:cNvSpPr>
            <a:spLocks noGrp="1"/>
          </p:cNvSpPr>
          <p:nvPr>
            <p:ph idx="1"/>
          </p:nvPr>
        </p:nvSpPr>
        <p:spPr>
          <a:xfrm>
            <a:off x="395288" y="1484313"/>
            <a:ext cx="8229600" cy="4525962"/>
          </a:xfrm>
        </p:spPr>
        <p:txBody>
          <a:bodyPr/>
          <a:lstStyle/>
          <a:p>
            <a:pPr marL="565150" indent="-457200" algn="just">
              <a:buFont typeface="Wingdings 3" pitchFamily="18" charset="2"/>
              <a:buAutoNum type="alphaLcParenR"/>
            </a:pPr>
            <a:r>
              <a:rPr lang="en-US" altLang="pt-BR" sz="2200"/>
              <a:t>Jon pensa que sua ex-namorada é maluca e que Garfield não sabia.</a:t>
            </a:r>
          </a:p>
          <a:p>
            <a:pPr marL="565150" indent="-457200" algn="just">
              <a:buFont typeface="Wingdings 3" pitchFamily="18" charset="2"/>
              <a:buAutoNum type="alphaLcParenR"/>
            </a:pPr>
            <a:r>
              <a:rPr lang="en-US" altLang="pt-BR" sz="2200"/>
              <a:t>Jodell é a única namorada maluca que Jon teve, e Garfield acha isso estranho.</a:t>
            </a:r>
          </a:p>
          <a:p>
            <a:pPr marL="565150" indent="-457200" algn="just">
              <a:buFont typeface="Wingdings 3" pitchFamily="18" charset="2"/>
              <a:buAutoNum type="alphaLcParenR"/>
            </a:pPr>
            <a:r>
              <a:rPr lang="en-US" altLang="pt-BR" sz="2200"/>
              <a:t>Garfield tem certeza de que a ex-namorada de Jon é sensata, o maluco é o amigo.</a:t>
            </a:r>
          </a:p>
          <a:p>
            <a:pPr marL="565150" indent="-457200" algn="just">
              <a:buFont typeface="Wingdings 3" pitchFamily="18" charset="2"/>
              <a:buAutoNum type="alphaLcParenR"/>
            </a:pPr>
            <a:r>
              <a:rPr lang="en-US" altLang="pt-BR" sz="2200">
                <a:solidFill>
                  <a:srgbClr val="FF0000"/>
                </a:solidFill>
              </a:rPr>
              <a:t>Garfield conhece as ex-namoradas de Jon e considera mais de uma como maluca.</a:t>
            </a:r>
          </a:p>
          <a:p>
            <a:pPr marL="565150" indent="-457200" algn="just">
              <a:buFont typeface="Wingdings 3" pitchFamily="18" charset="2"/>
              <a:buAutoNum type="alphaLcParenR"/>
            </a:pPr>
            <a:r>
              <a:rPr lang="en-US" altLang="pt-BR" sz="2200"/>
              <a:t>Jon caracteriza a ex-namorada como maluca e não entende a cara de Garfield.</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a:defRPr/>
            </a:pPr>
            <a:r>
              <a:rPr lang="en-US" dirty="0"/>
              <a:t>ENEM – 2012 – </a:t>
            </a:r>
            <a:r>
              <a:rPr lang="en-US" dirty="0" err="1"/>
              <a:t>Inglês</a:t>
            </a:r>
            <a:endParaRPr lang="pt-BR" dirty="0"/>
          </a:p>
        </p:txBody>
      </p:sp>
      <p:sp>
        <p:nvSpPr>
          <p:cNvPr id="86018" name="Espaço Reservado para Conteúdo 1"/>
          <p:cNvSpPr>
            <a:spLocks noGrp="1"/>
          </p:cNvSpPr>
          <p:nvPr>
            <p:ph idx="1"/>
          </p:nvPr>
        </p:nvSpPr>
        <p:spPr>
          <a:xfrm>
            <a:off x="457200" y="1481138"/>
            <a:ext cx="3970338" cy="4525962"/>
          </a:xfrm>
          <a:solidFill>
            <a:schemeClr val="bg2"/>
          </a:solidFill>
        </p:spPr>
        <p:txBody>
          <a:bodyPr/>
          <a:lstStyle/>
          <a:p>
            <a:pPr>
              <a:buFont typeface="Wingdings 3" pitchFamily="18" charset="2"/>
              <a:buNone/>
            </a:pPr>
            <a:r>
              <a:rPr lang="en-US" altLang="pt-BR" sz="2400" b="1" dirty="0"/>
              <a:t>I, too</a:t>
            </a:r>
          </a:p>
          <a:p>
            <a:pPr>
              <a:buFont typeface="Wingdings 3" pitchFamily="18" charset="2"/>
              <a:buNone/>
            </a:pPr>
            <a:endParaRPr lang="en-US" altLang="pt-BR" sz="2400" dirty="0"/>
          </a:p>
          <a:p>
            <a:pPr>
              <a:buFont typeface="Wingdings 3" pitchFamily="18" charset="2"/>
              <a:buNone/>
            </a:pPr>
            <a:r>
              <a:rPr lang="en-US" altLang="pt-BR" sz="2400" dirty="0"/>
              <a:t>I, too, sing America.</a:t>
            </a:r>
          </a:p>
          <a:p>
            <a:pPr>
              <a:buFont typeface="Wingdings 3" pitchFamily="18" charset="2"/>
              <a:buNone/>
            </a:pPr>
            <a:r>
              <a:rPr lang="en-US" altLang="pt-BR" sz="2400" dirty="0"/>
              <a:t>I am the darker brother.</a:t>
            </a:r>
          </a:p>
          <a:p>
            <a:pPr>
              <a:buFont typeface="Wingdings 3" pitchFamily="18" charset="2"/>
              <a:buNone/>
            </a:pPr>
            <a:r>
              <a:rPr lang="en-US" altLang="pt-BR" sz="2400" dirty="0"/>
              <a:t>They send me to eat in the kitchen</a:t>
            </a:r>
          </a:p>
          <a:p>
            <a:pPr>
              <a:buFont typeface="Wingdings 3" pitchFamily="18" charset="2"/>
              <a:buNone/>
            </a:pPr>
            <a:r>
              <a:rPr lang="en-US" altLang="pt-BR" sz="2400" dirty="0"/>
              <a:t>When company comes,</a:t>
            </a:r>
          </a:p>
          <a:p>
            <a:pPr>
              <a:buFont typeface="Wingdings 3" pitchFamily="18" charset="2"/>
              <a:buNone/>
            </a:pPr>
            <a:r>
              <a:rPr lang="en-US" altLang="pt-BR" sz="2400" dirty="0"/>
              <a:t>But I laugh,</a:t>
            </a:r>
          </a:p>
          <a:p>
            <a:pPr>
              <a:buFont typeface="Wingdings 3" pitchFamily="18" charset="2"/>
              <a:buNone/>
            </a:pPr>
            <a:r>
              <a:rPr lang="en-US" altLang="pt-BR" sz="2400" dirty="0"/>
              <a:t>And eat well,</a:t>
            </a:r>
          </a:p>
          <a:p>
            <a:pPr>
              <a:buFont typeface="Wingdings 3" pitchFamily="18" charset="2"/>
              <a:buNone/>
            </a:pPr>
            <a:r>
              <a:rPr lang="en-US" altLang="pt-BR" sz="2400" dirty="0"/>
              <a:t>And grow strong.</a:t>
            </a:r>
          </a:p>
        </p:txBody>
      </p:sp>
      <p:sp>
        <p:nvSpPr>
          <p:cNvPr id="5" name="CaixaDeTexto 4"/>
          <p:cNvSpPr txBox="1"/>
          <p:nvPr/>
        </p:nvSpPr>
        <p:spPr>
          <a:xfrm>
            <a:off x="4643438" y="1484313"/>
            <a:ext cx="3889375" cy="4524375"/>
          </a:xfrm>
          <a:prstGeom prst="rect">
            <a:avLst/>
          </a:prstGeom>
          <a:solidFill>
            <a:schemeClr val="bg2"/>
          </a:solidFill>
        </p:spPr>
        <p:txBody>
          <a:bodyPr>
            <a:spAutoFit/>
          </a:bodyPr>
          <a:lstStyle/>
          <a:p>
            <a:pPr>
              <a:defRPr/>
            </a:pPr>
            <a:r>
              <a:rPr lang="en-US" sz="2400" dirty="0">
                <a:latin typeface="+mj-lt"/>
              </a:rPr>
              <a:t>Tomorrow,</a:t>
            </a:r>
          </a:p>
          <a:p>
            <a:pPr>
              <a:defRPr/>
            </a:pPr>
            <a:r>
              <a:rPr lang="en-US" sz="2400" dirty="0">
                <a:latin typeface="+mj-lt"/>
              </a:rPr>
              <a:t>I’ll be at the table</a:t>
            </a:r>
          </a:p>
          <a:p>
            <a:pPr>
              <a:defRPr/>
            </a:pPr>
            <a:r>
              <a:rPr lang="en-US" sz="2400" dirty="0">
                <a:latin typeface="+mj-lt"/>
              </a:rPr>
              <a:t>When company comes.</a:t>
            </a:r>
          </a:p>
          <a:p>
            <a:pPr>
              <a:defRPr/>
            </a:pPr>
            <a:r>
              <a:rPr lang="en-US" sz="2400" dirty="0" err="1">
                <a:latin typeface="+mj-lt"/>
              </a:rPr>
              <a:t>Nobody’ll</a:t>
            </a:r>
            <a:r>
              <a:rPr lang="en-US" sz="2400" dirty="0">
                <a:latin typeface="+mj-lt"/>
              </a:rPr>
              <a:t> dare</a:t>
            </a:r>
          </a:p>
          <a:p>
            <a:pPr>
              <a:defRPr/>
            </a:pPr>
            <a:r>
              <a:rPr lang="en-US" sz="2400" dirty="0">
                <a:latin typeface="+mj-lt"/>
              </a:rPr>
              <a:t>Say to me,</a:t>
            </a:r>
          </a:p>
          <a:p>
            <a:pPr>
              <a:defRPr/>
            </a:pPr>
            <a:r>
              <a:rPr lang="en-US" sz="2400" dirty="0">
                <a:latin typeface="+mj-lt"/>
              </a:rPr>
              <a:t>“Eat in the kitchen,”</a:t>
            </a:r>
          </a:p>
          <a:p>
            <a:pPr>
              <a:defRPr/>
            </a:pPr>
            <a:r>
              <a:rPr lang="en-US" sz="2400" dirty="0">
                <a:latin typeface="+mj-lt"/>
              </a:rPr>
              <a:t>Then.</a:t>
            </a:r>
          </a:p>
          <a:p>
            <a:pPr>
              <a:defRPr/>
            </a:pPr>
            <a:r>
              <a:rPr lang="en-US" sz="2400" dirty="0">
                <a:latin typeface="+mj-lt"/>
              </a:rPr>
              <a:t>Besides,</a:t>
            </a:r>
          </a:p>
          <a:p>
            <a:pPr>
              <a:defRPr/>
            </a:pPr>
            <a:r>
              <a:rPr lang="en-US" sz="2400" dirty="0">
                <a:latin typeface="+mj-lt"/>
              </a:rPr>
              <a:t>They’ll see how beautiful I am</a:t>
            </a:r>
          </a:p>
          <a:p>
            <a:pPr>
              <a:defRPr/>
            </a:pPr>
            <a:r>
              <a:rPr lang="en-US" sz="2400" dirty="0">
                <a:latin typeface="+mj-lt"/>
              </a:rPr>
              <a:t>And be ashamed</a:t>
            </a:r>
          </a:p>
          <a:p>
            <a:pPr>
              <a:defRPr/>
            </a:pPr>
            <a:r>
              <a:rPr lang="en-US" sz="2400" dirty="0">
                <a:latin typeface="+mj-lt"/>
              </a:rPr>
              <a:t>I, too, am America.</a:t>
            </a:r>
            <a:endParaRPr lang="pt-BR" sz="2400" dirty="0">
              <a:latin typeface="+mj-lt"/>
            </a:endParaRPr>
          </a:p>
        </p:txBody>
      </p:sp>
      <p:sp>
        <p:nvSpPr>
          <p:cNvPr id="86021" name="CaixaDeTexto 5"/>
          <p:cNvSpPr txBox="1">
            <a:spLocks noChangeArrowheads="1"/>
          </p:cNvSpPr>
          <p:nvPr/>
        </p:nvSpPr>
        <p:spPr bwMode="auto">
          <a:xfrm>
            <a:off x="2195513" y="5949950"/>
            <a:ext cx="6624637" cy="830263"/>
          </a:xfrm>
          <a:prstGeom prst="rect">
            <a:avLst/>
          </a:prstGeom>
          <a:noFill/>
          <a:ln w="9525">
            <a:noFill/>
            <a:miter lim="800000"/>
            <a:headEnd/>
            <a:tailEnd/>
          </a:ln>
        </p:spPr>
        <p:txBody>
          <a:bodyPr>
            <a:spAutoFit/>
          </a:bodyPr>
          <a:lstStyle/>
          <a:p>
            <a:pPr algn="r"/>
            <a:r>
              <a:rPr lang="en-US" altLang="pt-BR" sz="1600"/>
              <a:t>HUGHES, L. In: RAMPERSAD, A.; ROESSEL, D. (Ed.) The collected poems of Langston </a:t>
            </a:r>
          </a:p>
          <a:p>
            <a:pPr algn="r"/>
            <a:r>
              <a:rPr lang="en-US" altLang="pt-BR" sz="1600"/>
              <a:t>Hughes. New York: Knopf, 1994</a:t>
            </a:r>
            <a:endParaRPr lang="pt-BR" altLang="pt-BR" sz="1600"/>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p:txBody>
          <a:bodyPr/>
          <a:lstStyle/>
          <a:p>
            <a:pPr algn="ctr">
              <a:defRPr/>
            </a:pPr>
            <a:r>
              <a:rPr lang="en-US" dirty="0"/>
              <a:t>ENEM – 2012 – </a:t>
            </a:r>
            <a:r>
              <a:rPr lang="en-US" dirty="0" err="1"/>
              <a:t>Inglês</a:t>
            </a:r>
            <a:endParaRPr lang="pt-BR" dirty="0"/>
          </a:p>
        </p:txBody>
      </p:sp>
      <p:sp>
        <p:nvSpPr>
          <p:cNvPr id="87042" name="Espaço Reservado para Conteúdo 1"/>
          <p:cNvSpPr>
            <a:spLocks noGrp="1"/>
          </p:cNvSpPr>
          <p:nvPr>
            <p:ph idx="1"/>
          </p:nvPr>
        </p:nvSpPr>
        <p:spPr>
          <a:xfrm>
            <a:off x="457200" y="1481138"/>
            <a:ext cx="3970338" cy="4525962"/>
          </a:xfrm>
          <a:solidFill>
            <a:schemeClr val="bg2"/>
          </a:solidFill>
        </p:spPr>
        <p:txBody>
          <a:bodyPr/>
          <a:lstStyle/>
          <a:p>
            <a:pPr>
              <a:buFont typeface="Wingdings 3" pitchFamily="18" charset="2"/>
              <a:buNone/>
            </a:pPr>
            <a:r>
              <a:rPr lang="en-US" altLang="pt-BR" sz="2400" b="1" dirty="0"/>
              <a:t>I, too</a:t>
            </a:r>
          </a:p>
          <a:p>
            <a:pPr>
              <a:buFont typeface="Wingdings 3" pitchFamily="18" charset="2"/>
              <a:buNone/>
            </a:pPr>
            <a:endParaRPr lang="en-US" altLang="pt-BR" sz="2400" dirty="0"/>
          </a:p>
          <a:p>
            <a:pPr>
              <a:buFont typeface="Wingdings 3" pitchFamily="18" charset="2"/>
              <a:buNone/>
            </a:pPr>
            <a:r>
              <a:rPr lang="en-US" altLang="pt-BR" sz="2400" dirty="0">
                <a:solidFill>
                  <a:srgbClr val="00B0F0"/>
                </a:solidFill>
              </a:rPr>
              <a:t>I</a:t>
            </a:r>
            <a:r>
              <a:rPr lang="en-US" altLang="pt-BR" sz="2400" dirty="0"/>
              <a:t>, too, </a:t>
            </a:r>
            <a:r>
              <a:rPr lang="en-US" altLang="pt-BR" sz="2400" dirty="0">
                <a:solidFill>
                  <a:srgbClr val="00B0F0"/>
                </a:solidFill>
              </a:rPr>
              <a:t>sing America</a:t>
            </a:r>
            <a:r>
              <a:rPr lang="en-US" altLang="pt-BR" sz="2400" dirty="0"/>
              <a:t>.</a:t>
            </a:r>
          </a:p>
          <a:p>
            <a:pPr>
              <a:buFont typeface="Wingdings 3" pitchFamily="18" charset="2"/>
              <a:buNone/>
            </a:pPr>
            <a:r>
              <a:rPr lang="en-US" altLang="pt-BR" sz="2400" dirty="0">
                <a:solidFill>
                  <a:srgbClr val="00B0F0"/>
                </a:solidFill>
              </a:rPr>
              <a:t>I</a:t>
            </a:r>
            <a:r>
              <a:rPr lang="en-US" altLang="pt-BR" sz="2400" dirty="0"/>
              <a:t> am the </a:t>
            </a:r>
            <a:r>
              <a:rPr lang="en-US" altLang="pt-BR" sz="2400" dirty="0">
                <a:solidFill>
                  <a:srgbClr val="00B0F0"/>
                </a:solidFill>
              </a:rPr>
              <a:t>darker brother</a:t>
            </a:r>
            <a:r>
              <a:rPr lang="en-US" altLang="pt-BR" sz="2400" dirty="0"/>
              <a:t>.</a:t>
            </a:r>
          </a:p>
          <a:p>
            <a:pPr>
              <a:buFont typeface="Wingdings 3" pitchFamily="18" charset="2"/>
              <a:buNone/>
            </a:pPr>
            <a:r>
              <a:rPr lang="en-US" altLang="pt-BR" sz="2400" dirty="0">
                <a:solidFill>
                  <a:srgbClr val="00B0F0"/>
                </a:solidFill>
              </a:rPr>
              <a:t>They</a:t>
            </a:r>
            <a:r>
              <a:rPr lang="en-US" altLang="pt-BR" sz="2400" dirty="0"/>
              <a:t> send </a:t>
            </a:r>
            <a:r>
              <a:rPr lang="en-US" altLang="pt-BR" sz="2400" dirty="0">
                <a:solidFill>
                  <a:srgbClr val="00B0F0"/>
                </a:solidFill>
              </a:rPr>
              <a:t>me </a:t>
            </a:r>
            <a:r>
              <a:rPr lang="en-US" altLang="pt-BR" sz="2400" dirty="0"/>
              <a:t>to </a:t>
            </a:r>
            <a:r>
              <a:rPr lang="en-US" altLang="pt-BR" sz="2400" dirty="0">
                <a:solidFill>
                  <a:srgbClr val="00B0F0"/>
                </a:solidFill>
              </a:rPr>
              <a:t>eat in the kitchen</a:t>
            </a:r>
          </a:p>
          <a:p>
            <a:pPr>
              <a:buFont typeface="Wingdings 3" pitchFamily="18" charset="2"/>
              <a:buNone/>
            </a:pPr>
            <a:r>
              <a:rPr lang="en-US" altLang="pt-BR" sz="2400" dirty="0"/>
              <a:t>When company comes,</a:t>
            </a:r>
          </a:p>
          <a:p>
            <a:pPr>
              <a:buFont typeface="Wingdings 3" pitchFamily="18" charset="2"/>
              <a:buNone/>
            </a:pPr>
            <a:r>
              <a:rPr lang="en-US" altLang="pt-BR" sz="2400" dirty="0"/>
              <a:t>But </a:t>
            </a:r>
            <a:r>
              <a:rPr lang="en-US" altLang="pt-BR" sz="2400" dirty="0">
                <a:solidFill>
                  <a:srgbClr val="00B0F0"/>
                </a:solidFill>
              </a:rPr>
              <a:t>I </a:t>
            </a:r>
            <a:r>
              <a:rPr lang="en-US" altLang="pt-BR" sz="2400" dirty="0"/>
              <a:t>laugh,</a:t>
            </a:r>
          </a:p>
          <a:p>
            <a:pPr>
              <a:buFont typeface="Wingdings 3" pitchFamily="18" charset="2"/>
              <a:buNone/>
            </a:pPr>
            <a:r>
              <a:rPr lang="en-US" altLang="pt-BR" sz="2400" dirty="0"/>
              <a:t>And </a:t>
            </a:r>
            <a:r>
              <a:rPr lang="en-US" altLang="pt-BR" sz="2400" dirty="0">
                <a:solidFill>
                  <a:srgbClr val="00B0F0"/>
                </a:solidFill>
              </a:rPr>
              <a:t>eat </a:t>
            </a:r>
            <a:r>
              <a:rPr lang="en-US" altLang="pt-BR" sz="2400" dirty="0"/>
              <a:t>well,</a:t>
            </a:r>
          </a:p>
          <a:p>
            <a:pPr>
              <a:buFont typeface="Wingdings 3" pitchFamily="18" charset="2"/>
              <a:buNone/>
            </a:pPr>
            <a:r>
              <a:rPr lang="en-US" altLang="pt-BR" sz="2400" dirty="0"/>
              <a:t>And grow </a:t>
            </a:r>
            <a:r>
              <a:rPr lang="en-US" altLang="pt-BR" sz="2400" dirty="0">
                <a:solidFill>
                  <a:srgbClr val="00B0F0"/>
                </a:solidFill>
              </a:rPr>
              <a:t>strong.</a:t>
            </a:r>
          </a:p>
        </p:txBody>
      </p:sp>
      <p:sp>
        <p:nvSpPr>
          <p:cNvPr id="5" name="CaixaDeTexto 4"/>
          <p:cNvSpPr txBox="1"/>
          <p:nvPr/>
        </p:nvSpPr>
        <p:spPr>
          <a:xfrm>
            <a:off x="4643438" y="1484313"/>
            <a:ext cx="3889375" cy="4524375"/>
          </a:xfrm>
          <a:prstGeom prst="rect">
            <a:avLst/>
          </a:prstGeom>
          <a:solidFill>
            <a:schemeClr val="bg2"/>
          </a:solidFill>
        </p:spPr>
        <p:txBody>
          <a:bodyPr>
            <a:spAutoFit/>
          </a:bodyPr>
          <a:lstStyle/>
          <a:p>
            <a:pPr>
              <a:defRPr/>
            </a:pPr>
            <a:r>
              <a:rPr lang="en-US" sz="2400" dirty="0">
                <a:solidFill>
                  <a:srgbClr val="00B0F0"/>
                </a:solidFill>
                <a:latin typeface="+mj-lt"/>
              </a:rPr>
              <a:t>Tomorrow,</a:t>
            </a:r>
          </a:p>
          <a:p>
            <a:pPr>
              <a:defRPr/>
            </a:pPr>
            <a:r>
              <a:rPr lang="en-US" sz="2400" dirty="0">
                <a:solidFill>
                  <a:srgbClr val="00B0F0"/>
                </a:solidFill>
                <a:latin typeface="+mj-lt"/>
              </a:rPr>
              <a:t>I</a:t>
            </a:r>
            <a:r>
              <a:rPr lang="en-US" sz="2400" dirty="0">
                <a:latin typeface="+mj-lt"/>
              </a:rPr>
              <a:t>’ll be at the </a:t>
            </a:r>
            <a:r>
              <a:rPr lang="en-US" sz="2400" dirty="0">
                <a:solidFill>
                  <a:srgbClr val="00B0F0"/>
                </a:solidFill>
                <a:latin typeface="+mj-lt"/>
              </a:rPr>
              <a:t>table</a:t>
            </a:r>
          </a:p>
          <a:p>
            <a:pPr>
              <a:defRPr/>
            </a:pPr>
            <a:r>
              <a:rPr lang="en-US" sz="2400" dirty="0">
                <a:latin typeface="+mj-lt"/>
              </a:rPr>
              <a:t>When company comes.</a:t>
            </a:r>
          </a:p>
          <a:p>
            <a:pPr>
              <a:defRPr/>
            </a:pPr>
            <a:r>
              <a:rPr lang="en-US" sz="2400" dirty="0" err="1">
                <a:solidFill>
                  <a:srgbClr val="00B0F0"/>
                </a:solidFill>
                <a:latin typeface="+mj-lt"/>
              </a:rPr>
              <a:t>Nobody</a:t>
            </a:r>
            <a:r>
              <a:rPr lang="en-US" sz="2400" dirty="0" err="1">
                <a:latin typeface="+mj-lt"/>
              </a:rPr>
              <a:t>’ll</a:t>
            </a:r>
            <a:r>
              <a:rPr lang="en-US" sz="2400" dirty="0">
                <a:latin typeface="+mj-lt"/>
              </a:rPr>
              <a:t> dare</a:t>
            </a:r>
          </a:p>
          <a:p>
            <a:pPr>
              <a:defRPr/>
            </a:pPr>
            <a:r>
              <a:rPr lang="en-US" sz="2400" dirty="0">
                <a:latin typeface="+mj-lt"/>
              </a:rPr>
              <a:t>Say to me,</a:t>
            </a:r>
          </a:p>
          <a:p>
            <a:pPr>
              <a:defRPr/>
            </a:pPr>
            <a:r>
              <a:rPr lang="en-US" sz="2400" dirty="0">
                <a:latin typeface="+mj-lt"/>
              </a:rPr>
              <a:t>“</a:t>
            </a:r>
            <a:r>
              <a:rPr lang="en-US" sz="2400" dirty="0">
                <a:solidFill>
                  <a:srgbClr val="00B0F0"/>
                </a:solidFill>
                <a:latin typeface="+mj-lt"/>
              </a:rPr>
              <a:t>Eat in the kitchen</a:t>
            </a:r>
            <a:r>
              <a:rPr lang="en-US" sz="2400" dirty="0">
                <a:latin typeface="+mj-lt"/>
              </a:rPr>
              <a:t>,”</a:t>
            </a:r>
          </a:p>
          <a:p>
            <a:pPr>
              <a:defRPr/>
            </a:pPr>
            <a:r>
              <a:rPr lang="en-US" sz="2400" dirty="0">
                <a:latin typeface="+mj-lt"/>
              </a:rPr>
              <a:t>Then.</a:t>
            </a:r>
          </a:p>
          <a:p>
            <a:pPr>
              <a:defRPr/>
            </a:pPr>
            <a:r>
              <a:rPr lang="en-US" sz="2400" dirty="0">
                <a:latin typeface="+mj-lt"/>
              </a:rPr>
              <a:t>Besides,</a:t>
            </a:r>
          </a:p>
          <a:p>
            <a:pPr>
              <a:defRPr/>
            </a:pPr>
            <a:r>
              <a:rPr lang="en-US" sz="2400" dirty="0">
                <a:solidFill>
                  <a:srgbClr val="00B0F0"/>
                </a:solidFill>
                <a:latin typeface="+mj-lt"/>
              </a:rPr>
              <a:t>They</a:t>
            </a:r>
            <a:r>
              <a:rPr lang="en-US" sz="2400" dirty="0">
                <a:latin typeface="+mj-lt"/>
              </a:rPr>
              <a:t>’ll </a:t>
            </a:r>
            <a:r>
              <a:rPr lang="en-US" sz="2400" dirty="0">
                <a:solidFill>
                  <a:srgbClr val="00B0F0"/>
                </a:solidFill>
                <a:latin typeface="+mj-lt"/>
              </a:rPr>
              <a:t>see</a:t>
            </a:r>
            <a:r>
              <a:rPr lang="en-US" sz="2400" dirty="0">
                <a:latin typeface="+mj-lt"/>
              </a:rPr>
              <a:t> how </a:t>
            </a:r>
            <a:r>
              <a:rPr lang="en-US" sz="2400" dirty="0">
                <a:solidFill>
                  <a:srgbClr val="00B0F0"/>
                </a:solidFill>
                <a:latin typeface="+mj-lt"/>
              </a:rPr>
              <a:t>beautiful I</a:t>
            </a:r>
            <a:r>
              <a:rPr lang="en-US" sz="2400" dirty="0">
                <a:latin typeface="+mj-lt"/>
              </a:rPr>
              <a:t> am</a:t>
            </a:r>
          </a:p>
          <a:p>
            <a:pPr>
              <a:defRPr/>
            </a:pPr>
            <a:r>
              <a:rPr lang="en-US" sz="2400" dirty="0">
                <a:latin typeface="+mj-lt"/>
              </a:rPr>
              <a:t>And be ashamed</a:t>
            </a:r>
          </a:p>
          <a:p>
            <a:pPr>
              <a:defRPr/>
            </a:pPr>
            <a:r>
              <a:rPr lang="en-US" sz="2400" dirty="0">
                <a:solidFill>
                  <a:srgbClr val="00B0F0"/>
                </a:solidFill>
                <a:latin typeface="+mj-lt"/>
              </a:rPr>
              <a:t>I</a:t>
            </a:r>
            <a:r>
              <a:rPr lang="en-US" sz="2400" dirty="0">
                <a:latin typeface="+mj-lt"/>
              </a:rPr>
              <a:t>, too, </a:t>
            </a:r>
            <a:r>
              <a:rPr lang="en-US" sz="2400" dirty="0">
                <a:solidFill>
                  <a:srgbClr val="00B0F0"/>
                </a:solidFill>
                <a:latin typeface="+mj-lt"/>
              </a:rPr>
              <a:t>am America.</a:t>
            </a:r>
            <a:endParaRPr lang="pt-BR" sz="2400" dirty="0">
              <a:solidFill>
                <a:srgbClr val="00B0F0"/>
              </a:solidFill>
              <a:latin typeface="+mj-lt"/>
            </a:endParaRPr>
          </a:p>
        </p:txBody>
      </p:sp>
      <p:sp>
        <p:nvSpPr>
          <p:cNvPr id="87045" name="CaixaDeTexto 5"/>
          <p:cNvSpPr txBox="1">
            <a:spLocks noChangeArrowheads="1"/>
          </p:cNvSpPr>
          <p:nvPr/>
        </p:nvSpPr>
        <p:spPr bwMode="auto">
          <a:xfrm>
            <a:off x="2195513" y="5949950"/>
            <a:ext cx="6624637" cy="830263"/>
          </a:xfrm>
          <a:prstGeom prst="rect">
            <a:avLst/>
          </a:prstGeom>
          <a:noFill/>
          <a:ln w="9525">
            <a:noFill/>
            <a:miter lim="800000"/>
            <a:headEnd/>
            <a:tailEnd/>
          </a:ln>
        </p:spPr>
        <p:txBody>
          <a:bodyPr>
            <a:spAutoFit/>
          </a:bodyPr>
          <a:lstStyle/>
          <a:p>
            <a:pPr algn="r"/>
            <a:r>
              <a:rPr lang="en-US" altLang="pt-BR" sz="1600"/>
              <a:t>HUGHES, L. In: RAMPERSAD, A.; ROESSEL, D. (Ed.) The collected poems of Langston </a:t>
            </a:r>
          </a:p>
          <a:p>
            <a:pPr algn="r"/>
            <a:r>
              <a:rPr lang="en-US" altLang="pt-BR" sz="1600"/>
              <a:t>Hughes. New York: Knopf, 1994</a:t>
            </a:r>
            <a:endParaRPr lang="pt-BR" altLang="pt-BR" sz="1600"/>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78098"/>
          </a:xfrm>
        </p:spPr>
        <p:txBody>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250825" y="1481138"/>
            <a:ext cx="8713788" cy="4525962"/>
          </a:xfrm>
        </p:spPr>
        <p:txBody>
          <a:bodyPr/>
          <a:lstStyle/>
          <a:p>
            <a:pPr marL="4763" indent="-4763" algn="ctr">
              <a:buFont typeface="Wingdings 3" pitchFamily="18" charset="2"/>
              <a:buNone/>
              <a:defRPr/>
            </a:pPr>
            <a:r>
              <a:rPr lang="pt-BR" sz="2400" dirty="0" err="1"/>
              <a:t>Langston</a:t>
            </a:r>
            <a:r>
              <a:rPr lang="pt-BR" sz="2400" dirty="0"/>
              <a:t> Hughes foi um poeta negro americano que viveu no século XX e escreveu I, too em 1932. No poema, a personagem descreve uma prática racista que provoca </a:t>
            </a:r>
          </a:p>
          <a:p>
            <a:pPr marL="4763" indent="-4763" algn="ctr">
              <a:buFont typeface="Wingdings 3" pitchFamily="18" charset="2"/>
              <a:buNone/>
              <a:defRPr/>
            </a:pPr>
            <a:r>
              <a:rPr lang="pt-BR" sz="2400" dirty="0"/>
              <a:t>nela um sentimento de</a:t>
            </a:r>
          </a:p>
          <a:p>
            <a:pPr marL="457200" indent="-457200" algn="just">
              <a:buFont typeface="Wingdings 3" pitchFamily="18" charset="2"/>
              <a:buAutoNum type="alphaLcParenR"/>
              <a:defRPr/>
            </a:pPr>
            <a:r>
              <a:rPr lang="en-US" sz="2400" dirty="0" err="1"/>
              <a:t>coragem</a:t>
            </a:r>
            <a:r>
              <a:rPr lang="en-US" sz="2400" dirty="0"/>
              <a:t>, </a:t>
            </a:r>
            <a:r>
              <a:rPr lang="en-US" sz="2400" dirty="0" err="1"/>
              <a:t>pela</a:t>
            </a:r>
            <a:r>
              <a:rPr lang="en-US" sz="2400" dirty="0"/>
              <a:t> </a:t>
            </a:r>
            <a:r>
              <a:rPr lang="en-US" sz="2400" dirty="0" err="1"/>
              <a:t>superação</a:t>
            </a:r>
            <a:endParaRPr lang="en-US" sz="2400" dirty="0"/>
          </a:p>
          <a:p>
            <a:pPr marL="457200" indent="-457200" algn="just">
              <a:buFont typeface="Wingdings 3" pitchFamily="18" charset="2"/>
              <a:buAutoNum type="alphaLcParenR"/>
              <a:defRPr/>
            </a:pPr>
            <a:r>
              <a:rPr lang="pt-BR" sz="2400" dirty="0"/>
              <a:t>vergonha, pelo retraimento.</a:t>
            </a:r>
          </a:p>
          <a:p>
            <a:pPr marL="457200" indent="-457200" algn="just">
              <a:buFont typeface="Wingdings 3" pitchFamily="18" charset="2"/>
              <a:buAutoNum type="alphaLcParenR"/>
              <a:defRPr/>
            </a:pPr>
            <a:r>
              <a:rPr lang="pt-BR" sz="2400" dirty="0"/>
              <a:t> compreensão, pela aceitação.</a:t>
            </a:r>
          </a:p>
          <a:p>
            <a:pPr marL="457200" indent="-457200" algn="just">
              <a:buFont typeface="Wingdings 3" pitchFamily="18" charset="2"/>
              <a:buAutoNum type="alphaLcParenR"/>
              <a:defRPr/>
            </a:pPr>
            <a:r>
              <a:rPr lang="pt-BR" sz="2400" dirty="0"/>
              <a:t> superioridade, pela arrogância.</a:t>
            </a:r>
          </a:p>
          <a:p>
            <a:pPr marL="457200" indent="-457200" algn="just">
              <a:buFont typeface="Wingdings 3" pitchFamily="18" charset="2"/>
              <a:buAutoNum type="alphaLcParenR"/>
              <a:defRPr/>
            </a:pPr>
            <a:r>
              <a:rPr lang="pt-BR" sz="2400" dirty="0"/>
              <a:t>resignação, pela submissão</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78098"/>
          </a:xfrm>
        </p:spPr>
        <p:txBody>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250825" y="1481138"/>
            <a:ext cx="8713788" cy="4525962"/>
          </a:xfrm>
        </p:spPr>
        <p:txBody>
          <a:bodyPr/>
          <a:lstStyle/>
          <a:p>
            <a:pPr marL="4763" indent="-4763">
              <a:buFont typeface="Wingdings 3" pitchFamily="18" charset="2"/>
              <a:buNone/>
              <a:defRPr/>
            </a:pPr>
            <a:r>
              <a:rPr lang="pt-BR" sz="2400" dirty="0" err="1"/>
              <a:t>Langston</a:t>
            </a:r>
            <a:r>
              <a:rPr lang="pt-BR" sz="2400" dirty="0"/>
              <a:t> Hughes foi um poeta negro americano que viveu no século XX e escreveu I, too em 1932. No poema, a personagem descreve uma prática racista que provoca nela um sentimento de</a:t>
            </a:r>
          </a:p>
          <a:p>
            <a:pPr marL="457200" indent="-457200" algn="just">
              <a:buFont typeface="Wingdings 3" pitchFamily="18" charset="2"/>
              <a:buAutoNum type="alphaLcParenR"/>
              <a:defRPr/>
            </a:pPr>
            <a:r>
              <a:rPr lang="en-US" sz="2400" dirty="0" err="1">
                <a:solidFill>
                  <a:srgbClr val="FF0000"/>
                </a:solidFill>
              </a:rPr>
              <a:t>coragem</a:t>
            </a:r>
            <a:r>
              <a:rPr lang="en-US" sz="2400" dirty="0">
                <a:solidFill>
                  <a:srgbClr val="FF0000"/>
                </a:solidFill>
              </a:rPr>
              <a:t>, </a:t>
            </a:r>
            <a:r>
              <a:rPr lang="en-US" sz="2400" dirty="0" err="1">
                <a:solidFill>
                  <a:srgbClr val="FF0000"/>
                </a:solidFill>
              </a:rPr>
              <a:t>pela</a:t>
            </a:r>
            <a:r>
              <a:rPr lang="en-US" sz="2400" dirty="0">
                <a:solidFill>
                  <a:srgbClr val="FF0000"/>
                </a:solidFill>
              </a:rPr>
              <a:t> </a:t>
            </a:r>
            <a:r>
              <a:rPr lang="en-US" sz="2400" dirty="0" err="1">
                <a:solidFill>
                  <a:srgbClr val="FF0000"/>
                </a:solidFill>
              </a:rPr>
              <a:t>superação</a:t>
            </a:r>
            <a:endParaRPr lang="en-US" sz="2400" dirty="0">
              <a:solidFill>
                <a:srgbClr val="FF0000"/>
              </a:solidFill>
            </a:endParaRPr>
          </a:p>
          <a:p>
            <a:pPr marL="457200" indent="-457200" algn="just">
              <a:buFont typeface="Wingdings 3" pitchFamily="18" charset="2"/>
              <a:buAutoNum type="alphaLcParenR"/>
              <a:defRPr/>
            </a:pPr>
            <a:r>
              <a:rPr lang="pt-BR" sz="2400" dirty="0"/>
              <a:t>vergonha, pelo retraimento.</a:t>
            </a:r>
          </a:p>
          <a:p>
            <a:pPr marL="457200" indent="-457200" algn="just">
              <a:buFont typeface="Wingdings 3" pitchFamily="18" charset="2"/>
              <a:buAutoNum type="alphaLcParenR"/>
              <a:defRPr/>
            </a:pPr>
            <a:r>
              <a:rPr lang="pt-BR" sz="2400" dirty="0"/>
              <a:t> compreensão, pela aceitação.</a:t>
            </a:r>
          </a:p>
          <a:p>
            <a:pPr marL="457200" indent="-457200" algn="just">
              <a:buFont typeface="Wingdings 3" pitchFamily="18" charset="2"/>
              <a:buAutoNum type="alphaLcParenR"/>
              <a:defRPr/>
            </a:pPr>
            <a:r>
              <a:rPr lang="pt-BR" sz="2400" dirty="0"/>
              <a:t> superioridade, pela arrogância.</a:t>
            </a:r>
          </a:p>
          <a:p>
            <a:pPr marL="457200" indent="-457200" algn="just">
              <a:buFont typeface="Wingdings 3" pitchFamily="18" charset="2"/>
              <a:buAutoNum type="alphaLcParenR"/>
              <a:defRPr/>
            </a:pPr>
            <a:r>
              <a:rPr lang="pt-BR" sz="2400" dirty="0"/>
              <a:t>resignação, pela submissão</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Conteúdo 1"/>
          <p:cNvSpPr>
            <a:spLocks noGrp="1"/>
          </p:cNvSpPr>
          <p:nvPr>
            <p:ph idx="1"/>
          </p:nvPr>
        </p:nvSpPr>
        <p:spPr>
          <a:xfrm>
            <a:off x="179388" y="260350"/>
            <a:ext cx="8713787" cy="6192838"/>
          </a:xfrm>
        </p:spPr>
        <p:txBody>
          <a:bodyPr/>
          <a:lstStyle/>
          <a:p>
            <a:pPr marL="4763" indent="-4763" algn="ctr">
              <a:buFont typeface="Wingdings 3" pitchFamily="18" charset="2"/>
              <a:buNone/>
            </a:pPr>
            <a:r>
              <a:rPr lang="en-US" altLang="pt-BR" sz="1200"/>
              <a:t>23 February 2012 Last update at 16:53 GMT</a:t>
            </a:r>
          </a:p>
          <a:p>
            <a:pPr marL="4763" indent="-4763" algn="ctr">
              <a:buFont typeface="Wingdings 3" pitchFamily="18" charset="2"/>
              <a:buNone/>
            </a:pPr>
            <a:r>
              <a:rPr lang="en-US" altLang="pt-BR" sz="1200"/>
              <a:t>BBC World Service</a:t>
            </a:r>
          </a:p>
          <a:p>
            <a:pPr marL="4763" indent="-4763" algn="ctr">
              <a:buFont typeface="Wingdings 3" pitchFamily="18" charset="2"/>
              <a:buNone/>
            </a:pPr>
            <a:r>
              <a:rPr lang="en-US" altLang="pt-BR" sz="2400" b="1"/>
              <a:t>J. K. Rowling to pen first novel for adults</a:t>
            </a:r>
          </a:p>
          <a:p>
            <a:pPr marL="4763" indent="-4763" algn="just">
              <a:buFont typeface="Wingdings 3" pitchFamily="18" charset="2"/>
              <a:buNone/>
            </a:pPr>
            <a:r>
              <a:rPr lang="en-US" altLang="pt-BR" sz="2000"/>
              <a:t>Author J. K. Rowling has announced plans to publish her first novel for adults, which will be “very different” from the Harry Potter books she is famous for.The book will be published worldwide although no </a:t>
            </a:r>
          </a:p>
          <a:p>
            <a:pPr marL="4763" indent="-4763" algn="just">
              <a:buFont typeface="Wingdings 3" pitchFamily="18" charset="2"/>
              <a:buNone/>
            </a:pPr>
            <a:r>
              <a:rPr lang="en-US" altLang="pt-BR" sz="2000"/>
              <a:t>date or title has yet been released. “The freedom to explore new territory is a gift that Harry’s sucess has brought me,” Rowling said.</a:t>
            </a:r>
          </a:p>
          <a:p>
            <a:pPr marL="4763" indent="-4763" algn="just">
              <a:buFont typeface="Wingdings 3" pitchFamily="18" charset="2"/>
              <a:buNone/>
            </a:pPr>
            <a:r>
              <a:rPr lang="en-US" altLang="pt-BR" sz="2000"/>
              <a:t>All the Potter books were published by Bloomsbury, but Rowling has chosen a new publisher for her debut into adult fiction. “Although I’ve enjoyed writing it every bit as much, my next book will be very different to the Harry Potter series, which has been published so brilliantly by Bloomsbury and my other publishers around the world,” she said, in a statement. “I’m delighted to have a second publishing home in Little, Brown, and a publishing team that will be a great partner in this new phase of my writing life.”</a:t>
            </a:r>
          </a:p>
          <a:p>
            <a:pPr marL="4763" indent="-4763" algn="r">
              <a:buFont typeface="Wingdings 3" pitchFamily="18" charset="2"/>
              <a:buNone/>
            </a:pPr>
            <a:endParaRPr lang="en-US" altLang="pt-BR" sz="2000"/>
          </a:p>
          <a:p>
            <a:pPr marL="4763" indent="-4763" algn="r">
              <a:buFont typeface="Wingdings 3" pitchFamily="18" charset="2"/>
              <a:buNone/>
            </a:pPr>
            <a:r>
              <a:rPr lang="en-US" altLang="pt-BR" sz="1400"/>
              <a:t>Disponível em: www.bbc.co.uk. Acesso em: 24 fev. 2012 (adaptado).</a:t>
            </a:r>
            <a:endParaRPr lang="pt-BR" altLang="pt-BR" sz="1400"/>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Conteúdo 1"/>
          <p:cNvSpPr>
            <a:spLocks noGrp="1"/>
          </p:cNvSpPr>
          <p:nvPr>
            <p:ph idx="1"/>
          </p:nvPr>
        </p:nvSpPr>
        <p:spPr>
          <a:xfrm>
            <a:off x="179388" y="260350"/>
            <a:ext cx="8713787" cy="6192838"/>
          </a:xfrm>
          <a:solidFill>
            <a:schemeClr val="accent5">
              <a:lumMod val="20000"/>
              <a:lumOff val="80000"/>
            </a:schemeClr>
          </a:solidFill>
        </p:spPr>
        <p:txBody>
          <a:bodyPr/>
          <a:lstStyle/>
          <a:p>
            <a:pPr marL="4763" indent="-4763" algn="ctr">
              <a:buFont typeface="Wingdings 3" pitchFamily="18" charset="2"/>
              <a:buNone/>
            </a:pPr>
            <a:r>
              <a:rPr lang="en-US" altLang="pt-BR" sz="1200" dirty="0"/>
              <a:t>23 February 2012 Last update at 16:53 GMT</a:t>
            </a:r>
          </a:p>
          <a:p>
            <a:pPr marL="4763" indent="-4763" algn="ctr">
              <a:buFont typeface="Wingdings 3" pitchFamily="18" charset="2"/>
              <a:buNone/>
            </a:pPr>
            <a:r>
              <a:rPr lang="en-US" altLang="pt-BR" sz="1200" dirty="0"/>
              <a:t>BBC World Service</a:t>
            </a:r>
          </a:p>
          <a:p>
            <a:pPr marL="4763" indent="-4763" algn="ctr">
              <a:buFont typeface="Wingdings 3" pitchFamily="18" charset="2"/>
              <a:buNone/>
            </a:pPr>
            <a:r>
              <a:rPr lang="en-US" altLang="pt-BR" sz="2400" b="1" dirty="0">
                <a:solidFill>
                  <a:srgbClr val="00B0F0"/>
                </a:solidFill>
              </a:rPr>
              <a:t>J. K. Rowling </a:t>
            </a:r>
            <a:r>
              <a:rPr lang="en-US" altLang="pt-BR" sz="2400" b="1" dirty="0"/>
              <a:t>to pen </a:t>
            </a:r>
            <a:r>
              <a:rPr lang="en-US" altLang="pt-BR" sz="2400" b="1" dirty="0">
                <a:solidFill>
                  <a:srgbClr val="00B0F0"/>
                </a:solidFill>
              </a:rPr>
              <a:t>first novel for adults</a:t>
            </a:r>
          </a:p>
          <a:p>
            <a:pPr marL="4763" indent="-4763" algn="just">
              <a:buFont typeface="Wingdings 3" pitchFamily="18" charset="2"/>
              <a:buNone/>
            </a:pPr>
            <a:r>
              <a:rPr lang="en-US" altLang="pt-BR" sz="2000" dirty="0">
                <a:solidFill>
                  <a:srgbClr val="00B0F0"/>
                </a:solidFill>
              </a:rPr>
              <a:t>Author J. K. Rowling </a:t>
            </a:r>
            <a:r>
              <a:rPr lang="en-US" altLang="pt-BR" sz="2000" dirty="0"/>
              <a:t>has </a:t>
            </a:r>
            <a:r>
              <a:rPr lang="en-US" altLang="pt-BR" sz="2000" dirty="0">
                <a:solidFill>
                  <a:srgbClr val="00B0F0"/>
                </a:solidFill>
              </a:rPr>
              <a:t>announced plans </a:t>
            </a:r>
            <a:r>
              <a:rPr lang="en-US" altLang="pt-BR" sz="2000" dirty="0"/>
              <a:t>to </a:t>
            </a:r>
            <a:r>
              <a:rPr lang="en-US" altLang="pt-BR" sz="2000" dirty="0">
                <a:solidFill>
                  <a:srgbClr val="00B0F0"/>
                </a:solidFill>
              </a:rPr>
              <a:t>publish</a:t>
            </a:r>
            <a:r>
              <a:rPr lang="en-US" altLang="pt-BR" sz="2000" dirty="0"/>
              <a:t> her </a:t>
            </a:r>
            <a:r>
              <a:rPr lang="en-US" altLang="pt-BR" sz="2000" dirty="0">
                <a:solidFill>
                  <a:srgbClr val="00B0F0"/>
                </a:solidFill>
              </a:rPr>
              <a:t>first novel for adults,</a:t>
            </a:r>
            <a:r>
              <a:rPr lang="en-US" altLang="pt-BR" sz="2000" dirty="0"/>
              <a:t> which will be “</a:t>
            </a:r>
            <a:r>
              <a:rPr lang="en-US" altLang="pt-BR" sz="2000" dirty="0">
                <a:solidFill>
                  <a:srgbClr val="00B0F0"/>
                </a:solidFill>
              </a:rPr>
              <a:t>very different” from the Harry Potter books </a:t>
            </a:r>
            <a:r>
              <a:rPr lang="en-US" altLang="pt-BR" sz="2000" dirty="0"/>
              <a:t>she </a:t>
            </a:r>
            <a:r>
              <a:rPr lang="en-US" altLang="pt-BR" sz="2000" dirty="0">
                <a:solidFill>
                  <a:srgbClr val="00B0F0"/>
                </a:solidFill>
              </a:rPr>
              <a:t>is famous </a:t>
            </a:r>
            <a:r>
              <a:rPr lang="en-US" altLang="pt-BR" sz="2000" dirty="0"/>
              <a:t>for. </a:t>
            </a:r>
            <a:r>
              <a:rPr lang="en-US" altLang="pt-BR" sz="2000" dirty="0">
                <a:solidFill>
                  <a:srgbClr val="00B0F0"/>
                </a:solidFill>
              </a:rPr>
              <a:t>The book </a:t>
            </a:r>
            <a:r>
              <a:rPr lang="en-US" altLang="pt-BR" sz="2000" dirty="0"/>
              <a:t>will be </a:t>
            </a:r>
            <a:r>
              <a:rPr lang="en-US" altLang="pt-BR" sz="2000" dirty="0">
                <a:solidFill>
                  <a:srgbClr val="00B0F0"/>
                </a:solidFill>
              </a:rPr>
              <a:t>published</a:t>
            </a:r>
            <a:r>
              <a:rPr lang="en-US" altLang="pt-BR" sz="2000" dirty="0"/>
              <a:t> worldwide although </a:t>
            </a:r>
            <a:r>
              <a:rPr lang="en-US" altLang="pt-BR" sz="2000" dirty="0">
                <a:solidFill>
                  <a:srgbClr val="00B0F0"/>
                </a:solidFill>
              </a:rPr>
              <a:t>no date or title </a:t>
            </a:r>
            <a:r>
              <a:rPr lang="en-US" altLang="pt-BR" sz="2000" dirty="0"/>
              <a:t>has yet been released. “The </a:t>
            </a:r>
            <a:r>
              <a:rPr lang="en-US" altLang="pt-BR" sz="2000" dirty="0">
                <a:solidFill>
                  <a:srgbClr val="00B0F0"/>
                </a:solidFill>
              </a:rPr>
              <a:t>freedom to explore new territory</a:t>
            </a:r>
            <a:r>
              <a:rPr lang="en-US" altLang="pt-BR" sz="2000" dirty="0"/>
              <a:t> is a gift that </a:t>
            </a:r>
            <a:r>
              <a:rPr lang="en-US" altLang="pt-BR" sz="2000" dirty="0" err="1">
                <a:solidFill>
                  <a:srgbClr val="00B0F0"/>
                </a:solidFill>
              </a:rPr>
              <a:t>Harry’s</a:t>
            </a:r>
            <a:r>
              <a:rPr lang="en-US" altLang="pt-BR" sz="2000" dirty="0">
                <a:solidFill>
                  <a:srgbClr val="00B0F0"/>
                </a:solidFill>
              </a:rPr>
              <a:t> </a:t>
            </a:r>
            <a:r>
              <a:rPr lang="en-US" altLang="pt-BR" sz="2000" dirty="0" err="1">
                <a:solidFill>
                  <a:srgbClr val="00B0F0"/>
                </a:solidFill>
              </a:rPr>
              <a:t>sucess</a:t>
            </a:r>
            <a:r>
              <a:rPr lang="en-US" altLang="pt-BR" sz="2000" dirty="0">
                <a:solidFill>
                  <a:srgbClr val="00B0F0"/>
                </a:solidFill>
              </a:rPr>
              <a:t> </a:t>
            </a:r>
            <a:r>
              <a:rPr lang="en-US" altLang="pt-BR" sz="2000" dirty="0"/>
              <a:t>has brought </a:t>
            </a:r>
            <a:r>
              <a:rPr lang="en-US" altLang="pt-BR" sz="2000" dirty="0">
                <a:solidFill>
                  <a:srgbClr val="00B0F0"/>
                </a:solidFill>
              </a:rPr>
              <a:t>me</a:t>
            </a:r>
            <a:r>
              <a:rPr lang="en-US" altLang="pt-BR" sz="2000" dirty="0"/>
              <a:t>,” Rowling said.</a:t>
            </a:r>
          </a:p>
          <a:p>
            <a:pPr marL="4763" indent="-4763" algn="just">
              <a:buFont typeface="Wingdings 3" pitchFamily="18" charset="2"/>
              <a:buNone/>
            </a:pPr>
            <a:r>
              <a:rPr lang="en-US" altLang="pt-BR" sz="2000" dirty="0"/>
              <a:t>All the </a:t>
            </a:r>
            <a:r>
              <a:rPr lang="en-US" altLang="pt-BR" sz="2000" dirty="0">
                <a:solidFill>
                  <a:srgbClr val="00B0F0"/>
                </a:solidFill>
              </a:rPr>
              <a:t>Potter books </a:t>
            </a:r>
            <a:r>
              <a:rPr lang="en-US" altLang="pt-BR" sz="2000" dirty="0"/>
              <a:t>were </a:t>
            </a:r>
            <a:r>
              <a:rPr lang="en-US" altLang="pt-BR" sz="2000" dirty="0">
                <a:solidFill>
                  <a:srgbClr val="00B0F0"/>
                </a:solidFill>
              </a:rPr>
              <a:t>published by Bloomsbury</a:t>
            </a:r>
            <a:r>
              <a:rPr lang="en-US" altLang="pt-BR" sz="2000" dirty="0"/>
              <a:t>, but Rowling has chosen a </a:t>
            </a:r>
            <a:r>
              <a:rPr lang="en-US" altLang="pt-BR" sz="2000" dirty="0">
                <a:solidFill>
                  <a:srgbClr val="00B0F0"/>
                </a:solidFill>
              </a:rPr>
              <a:t>new publisher </a:t>
            </a:r>
            <a:r>
              <a:rPr lang="en-US" altLang="pt-BR" sz="2000" dirty="0"/>
              <a:t>for her </a:t>
            </a:r>
            <a:r>
              <a:rPr lang="en-US" altLang="pt-BR" sz="2000" dirty="0">
                <a:solidFill>
                  <a:srgbClr val="00B0F0"/>
                </a:solidFill>
              </a:rPr>
              <a:t>debut</a:t>
            </a:r>
            <a:r>
              <a:rPr lang="en-US" altLang="pt-BR" sz="2000" dirty="0"/>
              <a:t> into </a:t>
            </a:r>
            <a:r>
              <a:rPr lang="en-US" altLang="pt-BR" sz="2000" dirty="0">
                <a:solidFill>
                  <a:srgbClr val="00B0F0"/>
                </a:solidFill>
              </a:rPr>
              <a:t>adult fiction</a:t>
            </a:r>
            <a:r>
              <a:rPr lang="en-US" altLang="pt-BR" sz="2000" dirty="0"/>
              <a:t>. “Although I’ve enjoyed writing it every bit as much, my </a:t>
            </a:r>
            <a:r>
              <a:rPr lang="en-US" altLang="pt-BR" sz="2000" dirty="0">
                <a:solidFill>
                  <a:srgbClr val="00B0F0"/>
                </a:solidFill>
              </a:rPr>
              <a:t>next book </a:t>
            </a:r>
            <a:r>
              <a:rPr lang="en-US" altLang="pt-BR" sz="2000" dirty="0"/>
              <a:t>will be very </a:t>
            </a:r>
            <a:r>
              <a:rPr lang="en-US" altLang="pt-BR" sz="2000" dirty="0">
                <a:solidFill>
                  <a:srgbClr val="00B0F0"/>
                </a:solidFill>
              </a:rPr>
              <a:t>different </a:t>
            </a:r>
            <a:r>
              <a:rPr lang="en-US" altLang="pt-BR" sz="2000" dirty="0"/>
              <a:t>to the </a:t>
            </a:r>
            <a:r>
              <a:rPr lang="en-US" altLang="pt-BR" sz="2000" dirty="0">
                <a:solidFill>
                  <a:srgbClr val="00B0F0"/>
                </a:solidFill>
              </a:rPr>
              <a:t>Harry Potter series</a:t>
            </a:r>
            <a:r>
              <a:rPr lang="en-US" altLang="pt-BR" sz="2000" dirty="0"/>
              <a:t>, which has been </a:t>
            </a:r>
            <a:r>
              <a:rPr lang="en-US" altLang="pt-BR" sz="2000" dirty="0">
                <a:solidFill>
                  <a:srgbClr val="00B0F0"/>
                </a:solidFill>
              </a:rPr>
              <a:t>published so brilliantly by Bloomsbury </a:t>
            </a:r>
            <a:r>
              <a:rPr lang="en-US" altLang="pt-BR" sz="2000" dirty="0"/>
              <a:t>and my other </a:t>
            </a:r>
            <a:r>
              <a:rPr lang="en-US" altLang="pt-BR" sz="2000" dirty="0">
                <a:solidFill>
                  <a:srgbClr val="00B0F0"/>
                </a:solidFill>
              </a:rPr>
              <a:t>publishers </a:t>
            </a:r>
            <a:r>
              <a:rPr lang="en-US" altLang="pt-BR" sz="2000" dirty="0"/>
              <a:t>around the </a:t>
            </a:r>
            <a:r>
              <a:rPr lang="en-US" altLang="pt-BR" sz="2000" dirty="0">
                <a:solidFill>
                  <a:srgbClr val="00B0F0"/>
                </a:solidFill>
              </a:rPr>
              <a:t>world,</a:t>
            </a:r>
            <a:r>
              <a:rPr lang="en-US" altLang="pt-BR" sz="2000" dirty="0"/>
              <a:t>” she said, in a statement. “I’m delighted to have a </a:t>
            </a:r>
            <a:r>
              <a:rPr lang="en-US" altLang="pt-BR" sz="2000" dirty="0">
                <a:solidFill>
                  <a:srgbClr val="00B0F0"/>
                </a:solidFill>
              </a:rPr>
              <a:t>second publishing home </a:t>
            </a:r>
            <a:r>
              <a:rPr lang="en-US" altLang="pt-BR" sz="2000" dirty="0"/>
              <a:t>in </a:t>
            </a:r>
            <a:r>
              <a:rPr lang="en-US" altLang="pt-BR" sz="2000" dirty="0">
                <a:solidFill>
                  <a:srgbClr val="00B0F0"/>
                </a:solidFill>
              </a:rPr>
              <a:t>Little, Brown</a:t>
            </a:r>
            <a:r>
              <a:rPr lang="en-US" altLang="pt-BR" sz="2000" dirty="0"/>
              <a:t>, and a </a:t>
            </a:r>
            <a:r>
              <a:rPr lang="en-US" altLang="pt-BR" sz="2000" dirty="0">
                <a:solidFill>
                  <a:srgbClr val="00B0F0"/>
                </a:solidFill>
              </a:rPr>
              <a:t>publishing team </a:t>
            </a:r>
            <a:r>
              <a:rPr lang="en-US" altLang="pt-BR" sz="2000" dirty="0"/>
              <a:t>that will be a great partner in this </a:t>
            </a:r>
            <a:r>
              <a:rPr lang="en-US" altLang="pt-BR" sz="2000" dirty="0">
                <a:solidFill>
                  <a:srgbClr val="00B0F0"/>
                </a:solidFill>
              </a:rPr>
              <a:t>new phase </a:t>
            </a:r>
            <a:r>
              <a:rPr lang="en-US" altLang="pt-BR" sz="2000" dirty="0"/>
              <a:t>of my writing life.”</a:t>
            </a:r>
          </a:p>
          <a:p>
            <a:pPr marL="4763" indent="-4763" algn="r">
              <a:buFont typeface="Wingdings 3" pitchFamily="18" charset="2"/>
              <a:buNone/>
            </a:pPr>
            <a:endParaRPr lang="en-US" altLang="pt-BR" sz="2000" dirty="0"/>
          </a:p>
          <a:p>
            <a:pPr marL="4763" indent="-4763" algn="r">
              <a:buFont typeface="Wingdings 3" pitchFamily="18" charset="2"/>
              <a:buNone/>
            </a:pPr>
            <a:r>
              <a:rPr lang="en-US" altLang="pt-BR" sz="1400" dirty="0" err="1"/>
              <a:t>Disponível</a:t>
            </a:r>
            <a:r>
              <a:rPr lang="en-US" altLang="pt-BR" sz="1400" dirty="0"/>
              <a:t> </a:t>
            </a:r>
            <a:r>
              <a:rPr lang="en-US" altLang="pt-BR" sz="1400" dirty="0" err="1"/>
              <a:t>em</a:t>
            </a:r>
            <a:r>
              <a:rPr lang="en-US" altLang="pt-BR" sz="1400" dirty="0"/>
              <a:t>: www.bbc.co.uk. </a:t>
            </a:r>
            <a:r>
              <a:rPr lang="en-US" altLang="pt-BR" sz="1400" dirty="0" err="1"/>
              <a:t>Acesso</a:t>
            </a:r>
            <a:r>
              <a:rPr lang="en-US" altLang="pt-BR" sz="1400" dirty="0"/>
              <a:t> </a:t>
            </a:r>
            <a:r>
              <a:rPr lang="en-US" altLang="pt-BR" sz="1400" dirty="0" err="1"/>
              <a:t>em</a:t>
            </a:r>
            <a:r>
              <a:rPr lang="en-US" altLang="pt-BR" sz="1400" dirty="0"/>
              <a:t>: 24 </a:t>
            </a:r>
            <a:r>
              <a:rPr lang="en-US" altLang="pt-BR" sz="1400" dirty="0" err="1"/>
              <a:t>fev</a:t>
            </a:r>
            <a:r>
              <a:rPr lang="en-US" altLang="pt-BR" sz="1400" dirty="0"/>
              <a:t>. 2012 (</a:t>
            </a:r>
            <a:r>
              <a:rPr lang="en-US" altLang="pt-BR" sz="1400" dirty="0" err="1"/>
              <a:t>adaptado</a:t>
            </a:r>
            <a:r>
              <a:rPr lang="en-US" altLang="pt-BR" sz="1400" dirty="0"/>
              <a:t>).</a:t>
            </a:r>
            <a:endParaRPr lang="pt-BR" altLang="pt-BR" sz="1400" dirty="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67544" y="188640"/>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395288" y="836613"/>
            <a:ext cx="8424862" cy="5545137"/>
          </a:xfrm>
        </p:spPr>
        <p:txBody>
          <a:bodyPr/>
          <a:lstStyle/>
          <a:p>
            <a:pPr marL="4763" indent="-4763" algn="ctr">
              <a:buFont typeface="Wingdings 3" pitchFamily="18" charset="2"/>
              <a:buNone/>
              <a:defRPr/>
            </a:pPr>
            <a:r>
              <a:rPr lang="pt-BR" sz="2200" dirty="0">
                <a:latin typeface="Arial" pitchFamily="34" charset="0"/>
                <a:cs typeface="Arial" pitchFamily="34" charset="0"/>
              </a:rPr>
              <a:t>J. K. Rowling tornou-se famosa por seus livros sobre o bruxo Harry </a:t>
            </a:r>
            <a:r>
              <a:rPr lang="pt-BR" sz="2200" dirty="0" err="1">
                <a:latin typeface="Arial" pitchFamily="34" charset="0"/>
                <a:cs typeface="Arial" pitchFamily="34" charset="0"/>
              </a:rPr>
              <a:t>Potter</a:t>
            </a:r>
            <a:r>
              <a:rPr lang="pt-BR" sz="2200" dirty="0">
                <a:latin typeface="Arial" pitchFamily="34" charset="0"/>
                <a:cs typeface="Arial" pitchFamily="34" charset="0"/>
              </a:rPr>
              <a:t> e suas aventuras, adaptados para o cinema. Esse texto, que aborda a trajetória da escritora britânica, tem por objetivo</a:t>
            </a:r>
          </a:p>
          <a:p>
            <a:pPr marL="457200" indent="-457200" algn="just">
              <a:buFont typeface="+mj-lt"/>
              <a:buAutoNum type="alphaLcParenR"/>
              <a:defRPr/>
            </a:pPr>
            <a:r>
              <a:rPr lang="en-US" sz="2400" dirty="0">
                <a:latin typeface="Arial" pitchFamily="34" charset="0"/>
                <a:cs typeface="Arial" pitchFamily="34" charset="0"/>
              </a:rPr>
              <a:t> </a:t>
            </a:r>
            <a:r>
              <a:rPr lang="pt-BR" sz="2400" dirty="0">
                <a:latin typeface="Arial" pitchFamily="34" charset="0"/>
                <a:cs typeface="Arial" pitchFamily="34" charset="0"/>
              </a:rPr>
              <a:t>informar que a famosa série Harry </a:t>
            </a:r>
            <a:r>
              <a:rPr lang="pt-BR" sz="2400" dirty="0" err="1">
                <a:latin typeface="Arial" pitchFamily="34" charset="0"/>
                <a:cs typeface="Arial" pitchFamily="34" charset="0"/>
              </a:rPr>
              <a:t>Potter</a:t>
            </a:r>
            <a:r>
              <a:rPr lang="pt-BR" sz="2400" dirty="0">
                <a:latin typeface="Arial" pitchFamily="34" charset="0"/>
                <a:cs typeface="Arial" pitchFamily="34" charset="0"/>
              </a:rPr>
              <a:t> será adaptada para o público adulto.</a:t>
            </a:r>
          </a:p>
          <a:p>
            <a:pPr marL="457200" indent="-457200" algn="just">
              <a:buFont typeface="+mj-lt"/>
              <a:buAutoNum type="alphaLcParenR"/>
              <a:defRPr/>
            </a:pPr>
            <a:r>
              <a:rPr lang="pt-BR" sz="2400" dirty="0">
                <a:latin typeface="Arial" pitchFamily="34" charset="0"/>
                <a:cs typeface="Arial" pitchFamily="34" charset="0"/>
              </a:rPr>
              <a:t>divulgar a publicação do romance por J. K. Rowling inteiramente para adultos.</a:t>
            </a:r>
          </a:p>
          <a:p>
            <a:pPr marL="457200" indent="-457200" algn="just">
              <a:buFont typeface="+mj-lt"/>
              <a:buAutoNum type="alphaLcParenR"/>
              <a:defRPr/>
            </a:pPr>
            <a:r>
              <a:rPr lang="pt-BR" sz="2400" dirty="0">
                <a:latin typeface="Arial" pitchFamily="34" charset="0"/>
                <a:cs typeface="Arial" pitchFamily="34" charset="0"/>
              </a:rPr>
              <a:t>promover a nova editora que irá publicar os próximos livros de J. K. Rowling.</a:t>
            </a:r>
          </a:p>
          <a:p>
            <a:pPr marL="457200" indent="-457200" algn="just">
              <a:buFont typeface="+mj-lt"/>
              <a:buAutoNum type="alphaLcParenR"/>
              <a:defRPr/>
            </a:pPr>
            <a:r>
              <a:rPr lang="pt-BR" sz="2400" dirty="0">
                <a:latin typeface="Arial" pitchFamily="34" charset="0"/>
                <a:cs typeface="Arial" pitchFamily="34" charset="0"/>
              </a:rPr>
              <a:t> informar que a autora de Harry </a:t>
            </a:r>
            <a:r>
              <a:rPr lang="pt-BR" sz="2400" dirty="0" err="1">
                <a:latin typeface="Arial" pitchFamily="34" charset="0"/>
                <a:cs typeface="Arial" pitchFamily="34" charset="0"/>
              </a:rPr>
              <a:t>Potter</a:t>
            </a:r>
            <a:r>
              <a:rPr lang="pt-BR" sz="2400" dirty="0">
                <a:latin typeface="Arial" pitchFamily="34" charset="0"/>
                <a:cs typeface="Arial" pitchFamily="34" charset="0"/>
              </a:rPr>
              <a:t> agora pretende escrever para adultos.</a:t>
            </a:r>
          </a:p>
          <a:p>
            <a:pPr marL="457200" indent="-457200" algn="just">
              <a:buFont typeface="+mj-lt"/>
              <a:buAutoNum type="alphaLcParenR"/>
              <a:defRPr/>
            </a:pPr>
            <a:r>
              <a:rPr lang="pt-BR" sz="2400" dirty="0">
                <a:latin typeface="Arial" pitchFamily="34" charset="0"/>
                <a:cs typeface="Arial" pitchFamily="34" charset="0"/>
              </a:rPr>
              <a:t> anunciar um novo livro da série Harry </a:t>
            </a:r>
            <a:r>
              <a:rPr lang="pt-BR" sz="2400" dirty="0" err="1">
                <a:latin typeface="Arial" pitchFamily="34" charset="0"/>
                <a:cs typeface="Arial" pitchFamily="34" charset="0"/>
              </a:rPr>
              <a:t>Potter</a:t>
            </a:r>
            <a:r>
              <a:rPr lang="pt-BR" sz="2400" dirty="0">
                <a:latin typeface="Arial" pitchFamily="34" charset="0"/>
                <a:cs typeface="Arial" pitchFamily="34" charset="0"/>
              </a:rPr>
              <a:t> publicado por editora diferente</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67544" y="188640"/>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395288" y="836613"/>
            <a:ext cx="8424862" cy="5545137"/>
          </a:xfrm>
        </p:spPr>
        <p:txBody>
          <a:bodyPr/>
          <a:lstStyle/>
          <a:p>
            <a:pPr marL="4763" indent="-4763" algn="ctr">
              <a:buFont typeface="Wingdings 3" pitchFamily="18" charset="2"/>
              <a:buNone/>
              <a:defRPr/>
            </a:pPr>
            <a:r>
              <a:rPr lang="pt-BR" sz="2200" dirty="0">
                <a:latin typeface="Arial" pitchFamily="34" charset="0"/>
                <a:cs typeface="Arial" pitchFamily="34" charset="0"/>
              </a:rPr>
              <a:t>J. K. Rowling tornou-se famosa por seus livros sobre o bruxo Harry </a:t>
            </a:r>
            <a:r>
              <a:rPr lang="pt-BR" sz="2200" dirty="0" err="1">
                <a:latin typeface="Arial" pitchFamily="34" charset="0"/>
                <a:cs typeface="Arial" pitchFamily="34" charset="0"/>
              </a:rPr>
              <a:t>Potter</a:t>
            </a:r>
            <a:r>
              <a:rPr lang="pt-BR" sz="2200" dirty="0">
                <a:latin typeface="Arial" pitchFamily="34" charset="0"/>
                <a:cs typeface="Arial" pitchFamily="34" charset="0"/>
              </a:rPr>
              <a:t> e suas aventuras, adaptados para o cinema. Esse texto, que aborda a trajetória da escritora britânica, tem por objetivo</a:t>
            </a:r>
          </a:p>
          <a:p>
            <a:pPr marL="457200" indent="-457200" algn="just">
              <a:buFont typeface="+mj-lt"/>
              <a:buAutoNum type="alphaLcParenR"/>
              <a:defRPr/>
            </a:pPr>
            <a:r>
              <a:rPr lang="en-US" sz="2400" dirty="0">
                <a:latin typeface="Arial" pitchFamily="34" charset="0"/>
                <a:cs typeface="Arial" pitchFamily="34" charset="0"/>
              </a:rPr>
              <a:t> </a:t>
            </a:r>
            <a:r>
              <a:rPr lang="pt-BR" sz="2400" dirty="0">
                <a:latin typeface="Arial" pitchFamily="34" charset="0"/>
                <a:cs typeface="Arial" pitchFamily="34" charset="0"/>
              </a:rPr>
              <a:t>informar que a famosa série Harry </a:t>
            </a:r>
            <a:r>
              <a:rPr lang="pt-BR" sz="2400" dirty="0" err="1">
                <a:latin typeface="Arial" pitchFamily="34" charset="0"/>
                <a:cs typeface="Arial" pitchFamily="34" charset="0"/>
              </a:rPr>
              <a:t>Potter</a:t>
            </a:r>
            <a:r>
              <a:rPr lang="pt-BR" sz="2400" dirty="0">
                <a:latin typeface="Arial" pitchFamily="34" charset="0"/>
                <a:cs typeface="Arial" pitchFamily="34" charset="0"/>
              </a:rPr>
              <a:t> será adaptada para o público adulto.</a:t>
            </a:r>
          </a:p>
          <a:p>
            <a:pPr marL="457200" indent="-457200" algn="just">
              <a:buFont typeface="+mj-lt"/>
              <a:buAutoNum type="alphaLcParenR"/>
              <a:defRPr/>
            </a:pPr>
            <a:r>
              <a:rPr lang="pt-BR" sz="2400" dirty="0">
                <a:solidFill>
                  <a:srgbClr val="FF0000"/>
                </a:solidFill>
                <a:latin typeface="Arial" pitchFamily="34" charset="0"/>
                <a:cs typeface="Arial" pitchFamily="34" charset="0"/>
              </a:rPr>
              <a:t>divulgar a publicação do romance por J. K. Rowling inteiramente para adultos.</a:t>
            </a:r>
          </a:p>
          <a:p>
            <a:pPr marL="457200" indent="-457200" algn="just">
              <a:buFont typeface="+mj-lt"/>
              <a:buAutoNum type="alphaLcParenR"/>
              <a:defRPr/>
            </a:pPr>
            <a:r>
              <a:rPr lang="pt-BR" sz="2400" dirty="0">
                <a:latin typeface="Arial" pitchFamily="34" charset="0"/>
                <a:cs typeface="Arial" pitchFamily="34" charset="0"/>
              </a:rPr>
              <a:t>promover a nova editora que irá publicar os próximos livros de J. K. Rowling.</a:t>
            </a:r>
          </a:p>
          <a:p>
            <a:pPr marL="457200" indent="-457200" algn="just">
              <a:buFont typeface="+mj-lt"/>
              <a:buAutoNum type="alphaLcParenR"/>
              <a:defRPr/>
            </a:pPr>
            <a:r>
              <a:rPr lang="pt-BR" sz="2400" dirty="0">
                <a:latin typeface="Arial" pitchFamily="34" charset="0"/>
                <a:cs typeface="Arial" pitchFamily="34" charset="0"/>
              </a:rPr>
              <a:t> informar que a autora de Harry </a:t>
            </a:r>
            <a:r>
              <a:rPr lang="pt-BR" sz="2400" dirty="0" err="1">
                <a:latin typeface="Arial" pitchFamily="34" charset="0"/>
                <a:cs typeface="Arial" pitchFamily="34" charset="0"/>
              </a:rPr>
              <a:t>Potter</a:t>
            </a:r>
            <a:r>
              <a:rPr lang="pt-BR" sz="2400" dirty="0">
                <a:latin typeface="Arial" pitchFamily="34" charset="0"/>
                <a:cs typeface="Arial" pitchFamily="34" charset="0"/>
              </a:rPr>
              <a:t> agora pretende escrever para adultos.</a:t>
            </a:r>
          </a:p>
          <a:p>
            <a:pPr marL="457200" indent="-457200" algn="just">
              <a:buFont typeface="+mj-lt"/>
              <a:buAutoNum type="alphaLcParenR"/>
              <a:defRPr/>
            </a:pPr>
            <a:r>
              <a:rPr lang="pt-BR" sz="2400" dirty="0">
                <a:latin typeface="Arial" pitchFamily="34" charset="0"/>
                <a:cs typeface="Arial" pitchFamily="34" charset="0"/>
              </a:rPr>
              <a:t> anunciar um novo livro da série Harry </a:t>
            </a:r>
            <a:r>
              <a:rPr lang="pt-BR" sz="2400" dirty="0" err="1">
                <a:latin typeface="Arial" pitchFamily="34" charset="0"/>
                <a:cs typeface="Arial" pitchFamily="34" charset="0"/>
              </a:rPr>
              <a:t>Potter</a:t>
            </a:r>
            <a:r>
              <a:rPr lang="pt-BR" sz="2400" dirty="0">
                <a:latin typeface="Arial" pitchFamily="34" charset="0"/>
                <a:cs typeface="Arial" pitchFamily="34" charset="0"/>
              </a:rPr>
              <a:t> publicado por editora diferente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17411" name="Text Box 3"/>
          <p:cNvSpPr txBox="1">
            <a:spLocks noChangeArrowheads="1"/>
          </p:cNvSpPr>
          <p:nvPr/>
        </p:nvSpPr>
        <p:spPr bwMode="auto">
          <a:xfrm>
            <a:off x="1162050" y="1885950"/>
            <a:ext cx="7086600" cy="3140075"/>
          </a:xfrm>
          <a:prstGeom prst="rect">
            <a:avLst/>
          </a:prstGeom>
          <a:noFill/>
          <a:ln w="9525">
            <a:noFill/>
            <a:miter lim="800000"/>
            <a:headEnd/>
            <a:tailEnd/>
          </a:ln>
          <a:effectLst/>
        </p:spPr>
        <p:txBody>
          <a:bodyPr>
            <a:spAutoFit/>
          </a:bodyPr>
          <a:lstStyle/>
          <a:p>
            <a:pPr algn="ctr">
              <a:spcBef>
                <a:spcPct val="50000"/>
              </a:spcBef>
            </a:pPr>
            <a:r>
              <a:rPr lang="pt-BR" sz="4000" b="1">
                <a:solidFill>
                  <a:schemeClr val="tx1"/>
                </a:solidFill>
                <a:effectLst>
                  <a:outerShdw blurRad="38100" dist="38100" dir="2700000" algn="tl">
                    <a:srgbClr val="000000"/>
                  </a:outerShdw>
                </a:effectLst>
                <a:latin typeface="Comic Sans MS" pitchFamily="66" charset="0"/>
              </a:rPr>
              <a:t>Mas, antes de tudo, quero explicar que as regras abaixo apresentam uma ou mais exceções, o que demonstra duas coisas: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ircle(in)">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562074"/>
          </a:xfrm>
        </p:spPr>
        <p:txBody>
          <a:bodyPr>
            <a:normAutofit fontScale="90000"/>
          </a:bodyPr>
          <a:lstStyle/>
          <a:p>
            <a:pPr algn="ctr">
              <a:defRPr/>
            </a:pPr>
            <a:r>
              <a:rPr lang="en-US" dirty="0"/>
              <a:t>ENEM – 2012 – </a:t>
            </a:r>
            <a:r>
              <a:rPr lang="en-US" dirty="0" err="1"/>
              <a:t>Inglês</a:t>
            </a:r>
            <a:endParaRPr lang="pt-BR" dirty="0"/>
          </a:p>
        </p:txBody>
      </p:sp>
      <p:sp>
        <p:nvSpPr>
          <p:cNvPr id="94210" name="Espaço Reservado para Conteúdo 1"/>
          <p:cNvSpPr>
            <a:spLocks noGrp="1"/>
          </p:cNvSpPr>
          <p:nvPr>
            <p:ph idx="1"/>
          </p:nvPr>
        </p:nvSpPr>
        <p:spPr>
          <a:xfrm>
            <a:off x="468313" y="908050"/>
            <a:ext cx="8229600" cy="4525963"/>
          </a:xfrm>
        </p:spPr>
        <p:txBody>
          <a:bodyPr/>
          <a:lstStyle/>
          <a:p>
            <a:pPr algn="ctr">
              <a:buFont typeface="Wingdings 3" pitchFamily="18" charset="2"/>
              <a:buNone/>
            </a:pPr>
            <a:r>
              <a:rPr lang="en-US" altLang="pt-BR" sz="2400" b="1">
                <a:latin typeface="Arial" charset="0"/>
                <a:cs typeface="Arial" charset="0"/>
              </a:rPr>
              <a:t>Quotes of the Day</a:t>
            </a:r>
          </a:p>
          <a:p>
            <a:pPr algn="ctr">
              <a:buFont typeface="Wingdings 3" pitchFamily="18" charset="2"/>
              <a:buNone/>
            </a:pPr>
            <a:r>
              <a:rPr lang="en-US" altLang="pt-BR" sz="1400">
                <a:latin typeface="Arial" charset="0"/>
                <a:cs typeface="Arial" charset="0"/>
              </a:rPr>
              <a:t>Friday, Sep. 02, 2011</a:t>
            </a:r>
          </a:p>
          <a:p>
            <a:pPr algn="ctr">
              <a:buFont typeface="Wingdings 3" pitchFamily="18" charset="2"/>
              <a:buNone/>
            </a:pPr>
            <a:r>
              <a:rPr lang="en-US" altLang="pt-BR" sz="2400">
                <a:latin typeface="Arial" charset="0"/>
                <a:cs typeface="Arial" charset="0"/>
              </a:rPr>
              <a:t>“There probably was a shortage of not just respect </a:t>
            </a:r>
          </a:p>
          <a:p>
            <a:pPr algn="ctr">
              <a:buFont typeface="Wingdings 3" pitchFamily="18" charset="2"/>
              <a:buNone/>
            </a:pPr>
            <a:r>
              <a:rPr lang="en-US" altLang="pt-BR" sz="2400">
                <a:latin typeface="Arial" charset="0"/>
                <a:cs typeface="Arial" charset="0"/>
              </a:rPr>
              <a:t>and boundaries but also love. But you do need, when they </a:t>
            </a:r>
          </a:p>
          <a:p>
            <a:pPr algn="ctr">
              <a:buFont typeface="Wingdings 3" pitchFamily="18" charset="2"/>
              <a:buNone/>
            </a:pPr>
            <a:r>
              <a:rPr lang="en-US" altLang="pt-BR" sz="2400">
                <a:latin typeface="Arial" charset="0"/>
                <a:cs typeface="Arial" charset="0"/>
              </a:rPr>
              <a:t>cross the line and break the law, to be very tough.”</a:t>
            </a:r>
          </a:p>
          <a:p>
            <a:pPr algn="ctr">
              <a:buFont typeface="Wingdings 3" pitchFamily="18" charset="2"/>
              <a:buNone/>
            </a:pPr>
            <a:r>
              <a:rPr lang="en-US" altLang="pt-BR" sz="2400">
                <a:latin typeface="Arial" charset="0"/>
                <a:cs typeface="Arial" charset="0"/>
              </a:rPr>
              <a:t>British Prime Minister DAVID CAMERON, arguing </a:t>
            </a:r>
          </a:p>
          <a:p>
            <a:pPr algn="ctr">
              <a:buFont typeface="Wingdings 3" pitchFamily="18" charset="2"/>
              <a:buNone/>
            </a:pPr>
            <a:r>
              <a:rPr lang="en-US" altLang="pt-BR" sz="2400">
                <a:latin typeface="Arial" charset="0"/>
                <a:cs typeface="Arial" charset="0"/>
              </a:rPr>
              <a:t>that those involved in the recent riots in England need </a:t>
            </a:r>
          </a:p>
          <a:p>
            <a:pPr algn="ctr">
              <a:buFont typeface="Wingdings 3" pitchFamily="18" charset="2"/>
              <a:buNone/>
            </a:pPr>
            <a:r>
              <a:rPr lang="en-US" altLang="pt-BR" sz="2400">
                <a:latin typeface="Arial" charset="0"/>
                <a:cs typeface="Arial" charset="0"/>
              </a:rPr>
              <a:t>“tough love” as he vows to “get to grips” with the country’s </a:t>
            </a:r>
          </a:p>
          <a:p>
            <a:pPr algn="ctr">
              <a:buFont typeface="Wingdings 3" pitchFamily="18" charset="2"/>
              <a:buNone/>
            </a:pPr>
            <a:r>
              <a:rPr lang="en-US" altLang="pt-BR" sz="2400">
                <a:latin typeface="Arial" charset="0"/>
                <a:cs typeface="Arial" charset="0"/>
              </a:rPr>
              <a:t>problem families.</a:t>
            </a:r>
          </a:p>
          <a:p>
            <a:pPr algn="ctr">
              <a:buFont typeface="Wingdings 3" pitchFamily="18" charset="2"/>
              <a:buNone/>
            </a:pPr>
            <a:endParaRPr lang="en-US" altLang="pt-BR" sz="2400">
              <a:latin typeface="Arial" charset="0"/>
              <a:cs typeface="Arial" charset="0"/>
            </a:endParaRPr>
          </a:p>
          <a:p>
            <a:pPr algn="ctr">
              <a:buFont typeface="Wingdings 3" pitchFamily="18" charset="2"/>
              <a:buNone/>
            </a:pPr>
            <a:r>
              <a:rPr lang="en-US" altLang="pt-BR" sz="1600">
                <a:latin typeface="Arial" charset="0"/>
                <a:cs typeface="Arial" charset="0"/>
              </a:rPr>
              <a:t>Disponível em: www.time.com. Acesso em: 5 nov. 2011 (adaptado).</a:t>
            </a:r>
            <a:endParaRPr lang="pt-BR" altLang="pt-BR" sz="1600">
              <a:latin typeface="Arial" charset="0"/>
              <a:cs typeface="Arial"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562074"/>
          </a:xfrm>
        </p:spPr>
        <p:txBody>
          <a:bodyPr>
            <a:normAutofit fontScale="90000"/>
          </a:bodyPr>
          <a:lstStyle/>
          <a:p>
            <a:pPr algn="ctr">
              <a:defRPr/>
            </a:pPr>
            <a:r>
              <a:rPr lang="en-US" dirty="0"/>
              <a:t>ENEM – 2012 – </a:t>
            </a:r>
            <a:r>
              <a:rPr lang="en-US" dirty="0" err="1"/>
              <a:t>Inglês</a:t>
            </a:r>
            <a:endParaRPr lang="pt-BR" dirty="0"/>
          </a:p>
        </p:txBody>
      </p:sp>
      <p:sp>
        <p:nvSpPr>
          <p:cNvPr id="95234" name="Espaço Reservado para Conteúdo 1"/>
          <p:cNvSpPr>
            <a:spLocks noGrp="1"/>
          </p:cNvSpPr>
          <p:nvPr>
            <p:ph idx="1"/>
          </p:nvPr>
        </p:nvSpPr>
        <p:spPr>
          <a:xfrm>
            <a:off x="468313" y="908050"/>
            <a:ext cx="8229600" cy="4525963"/>
          </a:xfrm>
          <a:solidFill>
            <a:schemeClr val="accent5">
              <a:lumMod val="20000"/>
              <a:lumOff val="80000"/>
            </a:schemeClr>
          </a:solidFill>
        </p:spPr>
        <p:txBody>
          <a:bodyPr/>
          <a:lstStyle/>
          <a:p>
            <a:pPr algn="ctr">
              <a:buFont typeface="Wingdings 3" pitchFamily="18" charset="2"/>
              <a:buNone/>
            </a:pPr>
            <a:r>
              <a:rPr lang="en-US" altLang="pt-BR" sz="2400" b="1" dirty="0">
                <a:latin typeface="Arial" charset="0"/>
                <a:cs typeface="Arial" charset="0"/>
              </a:rPr>
              <a:t>Quotes of </a:t>
            </a:r>
            <a:r>
              <a:rPr lang="en-US" altLang="pt-BR" sz="2400" b="1" dirty="0">
                <a:solidFill>
                  <a:srgbClr val="00B0F0"/>
                </a:solidFill>
                <a:latin typeface="Arial" charset="0"/>
                <a:cs typeface="Arial" charset="0"/>
              </a:rPr>
              <a:t>the Day</a:t>
            </a:r>
          </a:p>
          <a:p>
            <a:pPr algn="ctr">
              <a:buFont typeface="Wingdings 3" pitchFamily="18" charset="2"/>
              <a:buNone/>
            </a:pPr>
            <a:r>
              <a:rPr lang="en-US" altLang="pt-BR" sz="1400" dirty="0">
                <a:latin typeface="Arial" charset="0"/>
                <a:cs typeface="Arial" charset="0"/>
              </a:rPr>
              <a:t>Friday, Sep. 02, 2011</a:t>
            </a:r>
          </a:p>
          <a:p>
            <a:pPr algn="ctr">
              <a:buFont typeface="Wingdings 3" pitchFamily="18" charset="2"/>
              <a:buNone/>
            </a:pPr>
            <a:r>
              <a:rPr lang="en-US" altLang="pt-BR" sz="2400" dirty="0">
                <a:latin typeface="Arial" charset="0"/>
                <a:cs typeface="Arial" charset="0"/>
              </a:rPr>
              <a:t>“There </a:t>
            </a:r>
            <a:r>
              <a:rPr lang="en-US" altLang="pt-BR" sz="2400" dirty="0">
                <a:solidFill>
                  <a:srgbClr val="00B0F0"/>
                </a:solidFill>
                <a:latin typeface="Arial" charset="0"/>
                <a:cs typeface="Arial" charset="0"/>
              </a:rPr>
              <a:t>probably </a:t>
            </a:r>
            <a:r>
              <a:rPr lang="en-US" altLang="pt-BR" sz="2400" dirty="0">
                <a:latin typeface="Arial" charset="0"/>
                <a:cs typeface="Arial" charset="0"/>
              </a:rPr>
              <a:t>was a shortage of </a:t>
            </a:r>
            <a:r>
              <a:rPr lang="en-US" altLang="pt-BR" sz="2400" dirty="0">
                <a:solidFill>
                  <a:srgbClr val="00B0F0"/>
                </a:solidFill>
                <a:latin typeface="Arial" charset="0"/>
                <a:cs typeface="Arial" charset="0"/>
              </a:rPr>
              <a:t>not just respect </a:t>
            </a:r>
          </a:p>
          <a:p>
            <a:pPr algn="ctr">
              <a:buFont typeface="Wingdings 3" pitchFamily="18" charset="2"/>
              <a:buNone/>
            </a:pPr>
            <a:r>
              <a:rPr lang="en-US" altLang="pt-BR" sz="2400" dirty="0">
                <a:latin typeface="Arial" charset="0"/>
                <a:cs typeface="Arial" charset="0"/>
              </a:rPr>
              <a:t>and boundaries but also </a:t>
            </a:r>
            <a:r>
              <a:rPr lang="en-US" altLang="pt-BR" sz="2400" dirty="0">
                <a:solidFill>
                  <a:srgbClr val="00B0F0"/>
                </a:solidFill>
                <a:latin typeface="Arial" charset="0"/>
                <a:cs typeface="Arial" charset="0"/>
              </a:rPr>
              <a:t>love</a:t>
            </a:r>
            <a:r>
              <a:rPr lang="en-US" altLang="pt-BR" sz="2400" dirty="0">
                <a:latin typeface="Arial" charset="0"/>
                <a:cs typeface="Arial" charset="0"/>
              </a:rPr>
              <a:t>. But </a:t>
            </a:r>
            <a:r>
              <a:rPr lang="en-US" altLang="pt-BR" sz="2400" dirty="0">
                <a:solidFill>
                  <a:srgbClr val="00B0F0"/>
                </a:solidFill>
                <a:latin typeface="Arial" charset="0"/>
                <a:cs typeface="Arial" charset="0"/>
              </a:rPr>
              <a:t>you do need</a:t>
            </a:r>
            <a:r>
              <a:rPr lang="en-US" altLang="pt-BR" sz="2400" dirty="0">
                <a:latin typeface="Arial" charset="0"/>
                <a:cs typeface="Arial" charset="0"/>
              </a:rPr>
              <a:t>, when they </a:t>
            </a:r>
          </a:p>
          <a:p>
            <a:pPr algn="ctr">
              <a:buFont typeface="Wingdings 3" pitchFamily="18" charset="2"/>
              <a:buNone/>
            </a:pPr>
            <a:r>
              <a:rPr lang="en-US" altLang="pt-BR" sz="2400" dirty="0">
                <a:solidFill>
                  <a:srgbClr val="00B0F0"/>
                </a:solidFill>
                <a:latin typeface="Arial" charset="0"/>
                <a:cs typeface="Arial" charset="0"/>
              </a:rPr>
              <a:t>cross</a:t>
            </a:r>
            <a:r>
              <a:rPr lang="en-US" altLang="pt-BR" sz="2400" dirty="0">
                <a:latin typeface="Arial" charset="0"/>
                <a:cs typeface="Arial" charset="0"/>
              </a:rPr>
              <a:t> the </a:t>
            </a:r>
            <a:r>
              <a:rPr lang="en-US" altLang="pt-BR" sz="2400" dirty="0">
                <a:solidFill>
                  <a:srgbClr val="00B0F0"/>
                </a:solidFill>
                <a:latin typeface="Arial" charset="0"/>
                <a:cs typeface="Arial" charset="0"/>
              </a:rPr>
              <a:t>line</a:t>
            </a:r>
            <a:r>
              <a:rPr lang="en-US" altLang="pt-BR" sz="2400" dirty="0">
                <a:latin typeface="Arial" charset="0"/>
                <a:cs typeface="Arial" charset="0"/>
              </a:rPr>
              <a:t> and break the law, to be very tough.”</a:t>
            </a:r>
          </a:p>
          <a:p>
            <a:pPr algn="ctr">
              <a:buFont typeface="Wingdings 3" pitchFamily="18" charset="2"/>
              <a:buNone/>
            </a:pPr>
            <a:r>
              <a:rPr lang="en-US" altLang="pt-BR" sz="2400" dirty="0">
                <a:solidFill>
                  <a:srgbClr val="00B0F0"/>
                </a:solidFill>
                <a:latin typeface="Arial" charset="0"/>
                <a:cs typeface="Arial" charset="0"/>
              </a:rPr>
              <a:t>British Prime Minister DAVID CAMERON</a:t>
            </a:r>
            <a:r>
              <a:rPr lang="en-US" altLang="pt-BR" sz="2400" dirty="0">
                <a:latin typeface="Arial" charset="0"/>
                <a:cs typeface="Arial" charset="0"/>
              </a:rPr>
              <a:t>, arguing </a:t>
            </a:r>
          </a:p>
          <a:p>
            <a:pPr algn="ctr">
              <a:buFont typeface="Wingdings 3" pitchFamily="18" charset="2"/>
              <a:buNone/>
            </a:pPr>
            <a:r>
              <a:rPr lang="en-US" altLang="pt-BR" sz="2400" dirty="0">
                <a:latin typeface="Arial" charset="0"/>
                <a:cs typeface="Arial" charset="0"/>
              </a:rPr>
              <a:t>that those </a:t>
            </a:r>
            <a:r>
              <a:rPr lang="en-US" altLang="pt-BR" sz="2400" dirty="0">
                <a:solidFill>
                  <a:srgbClr val="00B0F0"/>
                </a:solidFill>
                <a:latin typeface="Arial" charset="0"/>
                <a:cs typeface="Arial" charset="0"/>
              </a:rPr>
              <a:t>involved</a:t>
            </a:r>
            <a:r>
              <a:rPr lang="en-US" altLang="pt-BR" sz="2400" dirty="0">
                <a:latin typeface="Arial" charset="0"/>
                <a:cs typeface="Arial" charset="0"/>
              </a:rPr>
              <a:t> in the </a:t>
            </a:r>
            <a:r>
              <a:rPr lang="en-US" altLang="pt-BR" sz="2400" dirty="0">
                <a:solidFill>
                  <a:srgbClr val="00B0F0"/>
                </a:solidFill>
                <a:latin typeface="Arial" charset="0"/>
                <a:cs typeface="Arial" charset="0"/>
              </a:rPr>
              <a:t>recent</a:t>
            </a:r>
            <a:r>
              <a:rPr lang="en-US" altLang="pt-BR" sz="2400" dirty="0">
                <a:latin typeface="Arial" charset="0"/>
                <a:cs typeface="Arial" charset="0"/>
              </a:rPr>
              <a:t> riots in </a:t>
            </a:r>
            <a:r>
              <a:rPr lang="en-US" altLang="pt-BR" sz="2400" dirty="0">
                <a:solidFill>
                  <a:srgbClr val="00B0F0"/>
                </a:solidFill>
                <a:latin typeface="Arial" charset="0"/>
                <a:cs typeface="Arial" charset="0"/>
              </a:rPr>
              <a:t>England</a:t>
            </a:r>
            <a:r>
              <a:rPr lang="en-US" altLang="pt-BR" sz="2400" dirty="0">
                <a:latin typeface="Arial" charset="0"/>
                <a:cs typeface="Arial" charset="0"/>
              </a:rPr>
              <a:t> need </a:t>
            </a:r>
          </a:p>
          <a:p>
            <a:pPr algn="ctr">
              <a:buFont typeface="Wingdings 3" pitchFamily="18" charset="2"/>
              <a:buNone/>
            </a:pPr>
            <a:r>
              <a:rPr lang="en-US" altLang="pt-BR" sz="2400" dirty="0">
                <a:latin typeface="Arial" charset="0"/>
                <a:cs typeface="Arial" charset="0"/>
              </a:rPr>
              <a:t>“tough </a:t>
            </a:r>
            <a:r>
              <a:rPr lang="en-US" altLang="pt-BR" sz="2400" dirty="0">
                <a:solidFill>
                  <a:srgbClr val="00B0F0"/>
                </a:solidFill>
                <a:latin typeface="Arial" charset="0"/>
                <a:cs typeface="Arial" charset="0"/>
              </a:rPr>
              <a:t>love</a:t>
            </a:r>
            <a:r>
              <a:rPr lang="en-US" altLang="pt-BR" sz="2400" dirty="0">
                <a:latin typeface="Arial" charset="0"/>
                <a:cs typeface="Arial" charset="0"/>
              </a:rPr>
              <a:t>” as he vows to “get to grips” with the country’s </a:t>
            </a:r>
          </a:p>
          <a:p>
            <a:pPr algn="ctr">
              <a:buFont typeface="Wingdings 3" pitchFamily="18" charset="2"/>
              <a:buNone/>
            </a:pPr>
            <a:r>
              <a:rPr lang="en-US" altLang="pt-BR" sz="2400" dirty="0">
                <a:solidFill>
                  <a:srgbClr val="00B0F0"/>
                </a:solidFill>
                <a:latin typeface="Arial" charset="0"/>
                <a:cs typeface="Arial" charset="0"/>
              </a:rPr>
              <a:t>problem families</a:t>
            </a:r>
            <a:r>
              <a:rPr lang="en-US" altLang="pt-BR" sz="2400" dirty="0">
                <a:latin typeface="Arial" charset="0"/>
                <a:cs typeface="Arial" charset="0"/>
              </a:rPr>
              <a:t>.</a:t>
            </a:r>
          </a:p>
          <a:p>
            <a:pPr algn="ctr">
              <a:buFont typeface="Wingdings 3" pitchFamily="18" charset="2"/>
              <a:buNone/>
            </a:pPr>
            <a:endParaRPr lang="en-US" altLang="pt-BR" sz="2400" dirty="0">
              <a:latin typeface="Arial" charset="0"/>
              <a:cs typeface="Arial" charset="0"/>
            </a:endParaRPr>
          </a:p>
          <a:p>
            <a:pPr algn="ctr">
              <a:buFont typeface="Wingdings 3" pitchFamily="18" charset="2"/>
              <a:buNone/>
            </a:pPr>
            <a:r>
              <a:rPr lang="en-US" altLang="pt-BR" sz="1600" dirty="0" err="1">
                <a:latin typeface="Arial" charset="0"/>
                <a:cs typeface="Arial" charset="0"/>
              </a:rPr>
              <a:t>Disponível</a:t>
            </a:r>
            <a:r>
              <a:rPr lang="en-US" altLang="pt-BR" sz="1600" dirty="0">
                <a:latin typeface="Arial" charset="0"/>
                <a:cs typeface="Arial" charset="0"/>
              </a:rPr>
              <a:t> </a:t>
            </a:r>
            <a:r>
              <a:rPr lang="en-US" altLang="pt-BR" sz="1600" dirty="0" err="1">
                <a:latin typeface="Arial" charset="0"/>
                <a:cs typeface="Arial" charset="0"/>
              </a:rPr>
              <a:t>em</a:t>
            </a:r>
            <a:r>
              <a:rPr lang="en-US" altLang="pt-BR" sz="1600" dirty="0">
                <a:latin typeface="Arial" charset="0"/>
                <a:cs typeface="Arial" charset="0"/>
              </a:rPr>
              <a:t>: www.time.com. </a:t>
            </a:r>
            <a:r>
              <a:rPr lang="en-US" altLang="pt-BR" sz="1600" dirty="0" err="1">
                <a:latin typeface="Arial" charset="0"/>
                <a:cs typeface="Arial" charset="0"/>
              </a:rPr>
              <a:t>Acesso</a:t>
            </a:r>
            <a:r>
              <a:rPr lang="en-US" altLang="pt-BR" sz="1600" dirty="0">
                <a:latin typeface="Arial" charset="0"/>
                <a:cs typeface="Arial" charset="0"/>
              </a:rPr>
              <a:t> </a:t>
            </a:r>
            <a:r>
              <a:rPr lang="en-US" altLang="pt-BR" sz="1600" dirty="0" err="1">
                <a:latin typeface="Arial" charset="0"/>
                <a:cs typeface="Arial" charset="0"/>
              </a:rPr>
              <a:t>em</a:t>
            </a:r>
            <a:r>
              <a:rPr lang="en-US" altLang="pt-BR" sz="1600" dirty="0">
                <a:latin typeface="Arial" charset="0"/>
                <a:cs typeface="Arial" charset="0"/>
              </a:rPr>
              <a:t>: 5 </a:t>
            </a:r>
            <a:r>
              <a:rPr lang="en-US" altLang="pt-BR" sz="1600" dirty="0" err="1">
                <a:latin typeface="Arial" charset="0"/>
                <a:cs typeface="Arial" charset="0"/>
              </a:rPr>
              <a:t>nov</a:t>
            </a:r>
            <a:r>
              <a:rPr lang="en-US" altLang="pt-BR" sz="1600" dirty="0">
                <a:latin typeface="Arial" charset="0"/>
                <a:cs typeface="Arial" charset="0"/>
              </a:rPr>
              <a:t>. 2011 (</a:t>
            </a:r>
            <a:r>
              <a:rPr lang="en-US" altLang="pt-BR" sz="1600" dirty="0" err="1">
                <a:latin typeface="Arial" charset="0"/>
                <a:cs typeface="Arial" charset="0"/>
              </a:rPr>
              <a:t>adaptado</a:t>
            </a:r>
            <a:r>
              <a:rPr lang="en-US" altLang="pt-BR" sz="1600" dirty="0">
                <a:latin typeface="Arial" charset="0"/>
                <a:cs typeface="Arial" charset="0"/>
              </a:rPr>
              <a:t>).</a:t>
            </a:r>
            <a:endParaRPr lang="pt-BR" altLang="pt-BR" sz="1600" dirty="0">
              <a:latin typeface="Arial" charset="0"/>
              <a:cs typeface="Arial"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562074"/>
          </a:xfrm>
        </p:spPr>
        <p:txBody>
          <a:bodyPr>
            <a:normAutofit fontScale="90000"/>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468313" y="908050"/>
            <a:ext cx="8229600" cy="5761038"/>
          </a:xfrm>
        </p:spPr>
        <p:txBody>
          <a:bodyPr/>
          <a:lstStyle/>
          <a:p>
            <a:pPr marL="4763" indent="-4763" algn="ctr">
              <a:buFont typeface="Wingdings 3" pitchFamily="18" charset="2"/>
              <a:buNone/>
              <a:defRPr/>
            </a:pPr>
            <a:r>
              <a:rPr lang="pt-BR" sz="2200" dirty="0">
                <a:latin typeface="Arial" pitchFamily="34" charset="0"/>
                <a:cs typeface="Arial" pitchFamily="34" charset="0"/>
              </a:rPr>
              <a:t>A respeito dos tumultos causados na Inglaterra em agosto de 2011, as palavras de alerta de David Cameron têm como foco principal</a:t>
            </a:r>
            <a:endParaRPr lang="pt-BR" sz="2400" dirty="0">
              <a:latin typeface="Arial" pitchFamily="34" charset="0"/>
              <a:cs typeface="Arial" pitchFamily="34" charset="0"/>
            </a:endParaRPr>
          </a:p>
          <a:p>
            <a:pPr marL="342900" indent="-342900" algn="just">
              <a:buFont typeface="+mj-lt"/>
              <a:buAutoNum type="alphaLcParenR"/>
              <a:defRPr/>
            </a:pPr>
            <a:r>
              <a:rPr lang="pt-BR" sz="2400" dirty="0">
                <a:latin typeface="Arial" pitchFamily="34" charset="0"/>
                <a:cs typeface="Arial" pitchFamily="34" charset="0"/>
              </a:rPr>
              <a:t> enfatizar a discriminação contra os jovens britânicos e suas famílias.</a:t>
            </a:r>
          </a:p>
          <a:p>
            <a:pPr marL="342900" indent="-342900" algn="just">
              <a:buFont typeface="+mj-lt"/>
              <a:buAutoNum type="alphaLcParenR"/>
              <a:defRPr/>
            </a:pPr>
            <a:r>
              <a:rPr lang="pt-BR" sz="2400" dirty="0">
                <a:latin typeface="Arial" pitchFamily="34" charset="0"/>
                <a:cs typeface="Arial" pitchFamily="34" charset="0"/>
              </a:rPr>
              <a:t>criticar as ações agressivas demonstradas nos tumultos pelos jovens.</a:t>
            </a:r>
          </a:p>
          <a:p>
            <a:pPr marL="342900" indent="-342900" algn="just">
              <a:buFont typeface="+mj-lt"/>
              <a:buAutoNum type="alphaLcParenR"/>
              <a:defRPr/>
            </a:pPr>
            <a:r>
              <a:rPr lang="pt-BR" sz="2400" dirty="0">
                <a:latin typeface="Arial" pitchFamily="34" charset="0"/>
                <a:cs typeface="Arial" pitchFamily="34" charset="0"/>
              </a:rPr>
              <a:t> estabelecer relação entre a falta de limites dos jovens e o excesso de amor.</a:t>
            </a:r>
          </a:p>
          <a:p>
            <a:pPr marL="342900" indent="-342900" algn="just">
              <a:buFont typeface="+mj-lt"/>
              <a:buAutoNum type="alphaLcParenR"/>
              <a:defRPr/>
            </a:pPr>
            <a:r>
              <a:rPr lang="pt-BR" sz="2400" dirty="0">
                <a:latin typeface="Arial" pitchFamily="34" charset="0"/>
                <a:cs typeface="Arial" pitchFamily="34" charset="0"/>
              </a:rPr>
              <a:t> reforçar a ideia de que os jovens precisam de amor, mas também de firmeza.</a:t>
            </a:r>
          </a:p>
          <a:p>
            <a:pPr marL="342900" indent="-342900" algn="just">
              <a:buFont typeface="+mj-lt"/>
              <a:buAutoNum type="alphaLcParenR"/>
              <a:defRPr/>
            </a:pPr>
            <a:r>
              <a:rPr lang="pt-BR" sz="2400" dirty="0">
                <a:latin typeface="Arial" pitchFamily="34" charset="0"/>
                <a:cs typeface="Arial" pitchFamily="34" charset="0"/>
              </a:rPr>
              <a:t> descrever o tipo de amor que gera problemas às famílias de jovens britânicos</a:t>
            </a:r>
            <a:r>
              <a:rPr lang="pt-BR" sz="1600" dirty="0">
                <a:latin typeface="Arial" pitchFamily="34" charset="0"/>
                <a:cs typeface="Arial" pitchFamily="34" charset="0"/>
              </a:rPr>
              <a:t>.</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562074"/>
          </a:xfrm>
        </p:spPr>
        <p:txBody>
          <a:bodyPr>
            <a:normAutofit fontScale="90000"/>
          </a:bodyPr>
          <a:lstStyle/>
          <a:p>
            <a:pPr algn="ctr">
              <a:defRPr/>
            </a:pPr>
            <a:r>
              <a:rPr lang="en-US" dirty="0"/>
              <a:t>ENEM – 2012 – </a:t>
            </a:r>
            <a:r>
              <a:rPr lang="en-US" dirty="0" err="1"/>
              <a:t>Inglês</a:t>
            </a:r>
            <a:endParaRPr lang="pt-BR" dirty="0"/>
          </a:p>
        </p:txBody>
      </p:sp>
      <p:sp>
        <p:nvSpPr>
          <p:cNvPr id="2" name="Espaço Reservado para Conteúdo 1"/>
          <p:cNvSpPr>
            <a:spLocks noGrp="1"/>
          </p:cNvSpPr>
          <p:nvPr>
            <p:ph idx="1"/>
          </p:nvPr>
        </p:nvSpPr>
        <p:spPr>
          <a:xfrm>
            <a:off x="468313" y="908050"/>
            <a:ext cx="8229600" cy="5761038"/>
          </a:xfrm>
        </p:spPr>
        <p:txBody>
          <a:bodyPr/>
          <a:lstStyle/>
          <a:p>
            <a:pPr marL="4763" indent="-4763" algn="ctr">
              <a:buFont typeface="Wingdings 3" pitchFamily="18" charset="2"/>
              <a:buNone/>
              <a:defRPr/>
            </a:pPr>
            <a:r>
              <a:rPr lang="pt-BR" sz="2200" dirty="0">
                <a:latin typeface="Arial" pitchFamily="34" charset="0"/>
                <a:cs typeface="Arial" pitchFamily="34" charset="0"/>
              </a:rPr>
              <a:t>A respeito dos tumultos causados na Inglaterra em agosto de 2011, as palavras de alerta de David Cameron têm como foco principal</a:t>
            </a:r>
            <a:endParaRPr lang="pt-BR" sz="2400" dirty="0">
              <a:latin typeface="Arial" pitchFamily="34" charset="0"/>
              <a:cs typeface="Arial" pitchFamily="34" charset="0"/>
            </a:endParaRPr>
          </a:p>
          <a:p>
            <a:pPr marL="342900" indent="-342900" algn="just">
              <a:buFont typeface="+mj-lt"/>
              <a:buAutoNum type="alphaLcParenR"/>
              <a:defRPr/>
            </a:pPr>
            <a:r>
              <a:rPr lang="pt-BR" sz="2400" dirty="0">
                <a:latin typeface="Arial" pitchFamily="34" charset="0"/>
                <a:cs typeface="Arial" pitchFamily="34" charset="0"/>
              </a:rPr>
              <a:t> enfatizar a discriminação contra os jovens britânicos e suas famílias.</a:t>
            </a:r>
          </a:p>
          <a:p>
            <a:pPr marL="342900" indent="-342900" algn="just">
              <a:buFont typeface="+mj-lt"/>
              <a:buAutoNum type="alphaLcParenR"/>
              <a:defRPr/>
            </a:pPr>
            <a:r>
              <a:rPr lang="pt-BR" sz="2400" dirty="0">
                <a:latin typeface="Arial" pitchFamily="34" charset="0"/>
                <a:cs typeface="Arial" pitchFamily="34" charset="0"/>
              </a:rPr>
              <a:t>criticar as ações agressivas demonstradas nos tumultos pelos jovens.</a:t>
            </a:r>
          </a:p>
          <a:p>
            <a:pPr marL="342900" indent="-342900" algn="just">
              <a:buFont typeface="+mj-lt"/>
              <a:buAutoNum type="alphaLcParenR"/>
              <a:defRPr/>
            </a:pPr>
            <a:r>
              <a:rPr lang="pt-BR" sz="2400" dirty="0">
                <a:latin typeface="Arial" pitchFamily="34" charset="0"/>
                <a:cs typeface="Arial" pitchFamily="34" charset="0"/>
              </a:rPr>
              <a:t> estabelecer relação entre a falta de limites dos jovens e o excesso de amor.</a:t>
            </a:r>
          </a:p>
          <a:p>
            <a:pPr marL="342900" indent="-342900" algn="just">
              <a:buFont typeface="+mj-lt"/>
              <a:buAutoNum type="alphaLcParenR"/>
              <a:defRPr/>
            </a:pPr>
            <a:r>
              <a:rPr lang="pt-BR" sz="2400" dirty="0">
                <a:latin typeface="Arial" pitchFamily="34" charset="0"/>
                <a:cs typeface="Arial" pitchFamily="34" charset="0"/>
              </a:rPr>
              <a:t> </a:t>
            </a:r>
            <a:r>
              <a:rPr lang="pt-BR" sz="2400" dirty="0">
                <a:solidFill>
                  <a:srgbClr val="FF0000"/>
                </a:solidFill>
                <a:latin typeface="Arial" pitchFamily="34" charset="0"/>
                <a:cs typeface="Arial" pitchFamily="34" charset="0"/>
              </a:rPr>
              <a:t>reforçar a ideia de que os jovens precisam de amor, mas também de firmeza</a:t>
            </a:r>
            <a:r>
              <a:rPr lang="pt-BR" sz="2400" dirty="0">
                <a:latin typeface="Arial" pitchFamily="34" charset="0"/>
                <a:cs typeface="Arial" pitchFamily="34" charset="0"/>
              </a:rPr>
              <a:t>.</a:t>
            </a:r>
          </a:p>
          <a:p>
            <a:pPr marL="342900" indent="-342900" algn="just">
              <a:buFont typeface="+mj-lt"/>
              <a:buAutoNum type="alphaLcParenR"/>
              <a:defRPr/>
            </a:pPr>
            <a:r>
              <a:rPr lang="pt-BR" sz="2400" dirty="0">
                <a:latin typeface="Arial" pitchFamily="34" charset="0"/>
                <a:cs typeface="Arial" pitchFamily="34" charset="0"/>
              </a:rPr>
              <a:t> descrever o tipo de amor que gera problemas às famílias de jovens britânicos</a:t>
            </a:r>
            <a:r>
              <a:rPr lang="pt-BR" sz="1600" dirty="0">
                <a:latin typeface="Arial" pitchFamily="34" charset="0"/>
                <a:cs typeface="Arial" pitchFamily="34" charset="0"/>
              </a:rPr>
              <a:t>.</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562074"/>
          </a:xfrm>
        </p:spPr>
        <p:txBody>
          <a:bodyPr>
            <a:normAutofit fontScale="90000"/>
          </a:bodyPr>
          <a:lstStyle/>
          <a:p>
            <a:pPr algn="ctr">
              <a:defRPr/>
            </a:pPr>
            <a:r>
              <a:rPr lang="en-US" dirty="0"/>
              <a:t>ENEM – 2012 – </a:t>
            </a:r>
            <a:r>
              <a:rPr lang="en-US" dirty="0" err="1"/>
              <a:t>Inglês</a:t>
            </a:r>
            <a:endParaRPr lang="pt-BR" dirty="0"/>
          </a:p>
        </p:txBody>
      </p:sp>
      <p:pic>
        <p:nvPicPr>
          <p:cNvPr id="98307" name="Picture 2"/>
          <p:cNvPicPr>
            <a:picLocks noGrp="1" noChangeAspect="1" noChangeArrowheads="1"/>
          </p:cNvPicPr>
          <p:nvPr>
            <p:ph idx="1"/>
          </p:nvPr>
        </p:nvPicPr>
        <p:blipFill>
          <a:blip r:embed="rId2" cstate="print"/>
          <a:srcRect/>
          <a:stretch>
            <a:fillRect/>
          </a:stretch>
        </p:blipFill>
        <p:spPr>
          <a:xfrm>
            <a:off x="2916238" y="908050"/>
            <a:ext cx="3887787" cy="3384550"/>
          </a:xfrm>
          <a:noFill/>
        </p:spPr>
      </p:pic>
      <p:sp>
        <p:nvSpPr>
          <p:cNvPr id="98308" name="CaixaDeTexto 4"/>
          <p:cNvSpPr txBox="1">
            <a:spLocks noChangeArrowheads="1"/>
          </p:cNvSpPr>
          <p:nvPr/>
        </p:nvSpPr>
        <p:spPr bwMode="auto">
          <a:xfrm>
            <a:off x="900113" y="4437063"/>
            <a:ext cx="7632700" cy="1570037"/>
          </a:xfrm>
          <a:prstGeom prst="rect">
            <a:avLst/>
          </a:prstGeom>
          <a:noFill/>
          <a:ln w="9525">
            <a:noFill/>
            <a:miter lim="800000"/>
            <a:headEnd/>
            <a:tailEnd/>
          </a:ln>
        </p:spPr>
        <p:txBody>
          <a:bodyPr>
            <a:spAutoFit/>
          </a:bodyPr>
          <a:lstStyle/>
          <a:p>
            <a:pPr algn="ctr"/>
            <a:r>
              <a:rPr lang="pt-BR" altLang="pt-BR" sz="2400"/>
              <a:t>Aproveitando-se de seu status social e da possível influência sobre seus fãs, o famoso músico Jimi Hendrix associa, em seu texto, os termos love, power e peace para justificar sua opinião de que</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99330" name="Espaço Reservado para Conteúdo 1"/>
          <p:cNvSpPr>
            <a:spLocks noGrp="1"/>
          </p:cNvSpPr>
          <p:nvPr>
            <p:ph idx="1"/>
          </p:nvPr>
        </p:nvSpPr>
        <p:spPr>
          <a:xfrm>
            <a:off x="468313" y="908050"/>
            <a:ext cx="8229600" cy="4525963"/>
          </a:xfrm>
        </p:spPr>
        <p:txBody>
          <a:bodyPr/>
          <a:lstStyle/>
          <a:p>
            <a:pPr marL="622300" indent="-514350">
              <a:buFont typeface="Lucida Sans Unicode" pitchFamily="34" charset="0"/>
              <a:buAutoNum type="alphaLcParenR"/>
            </a:pPr>
            <a:r>
              <a:rPr lang="pt-BR" altLang="pt-BR" sz="2400"/>
              <a:t>a paz tem o poder de aumentar o amor entre os homens.</a:t>
            </a:r>
          </a:p>
          <a:p>
            <a:pPr marL="622300" indent="-514350">
              <a:buFont typeface="Lucida Sans Unicode" pitchFamily="34" charset="0"/>
              <a:buAutoNum type="alphaLcParenR"/>
            </a:pPr>
            <a:r>
              <a:rPr lang="pt-BR" altLang="pt-BR" sz="2400"/>
              <a:t> o amor pelo poder deve ser menor do que o poder do amor.</a:t>
            </a:r>
          </a:p>
          <a:p>
            <a:pPr marL="622300" indent="-514350">
              <a:buFont typeface="Lucida Sans Unicode" pitchFamily="34" charset="0"/>
              <a:buAutoNum type="alphaLcParenR"/>
            </a:pPr>
            <a:r>
              <a:rPr lang="pt-BR" altLang="pt-BR" sz="2400"/>
              <a:t> o poder deve ser compartilhado entre aqueles que se amam.</a:t>
            </a:r>
          </a:p>
          <a:p>
            <a:pPr marL="622300" indent="-514350">
              <a:buFont typeface="Lucida Sans Unicode" pitchFamily="34" charset="0"/>
              <a:buAutoNum type="alphaLcParenR"/>
            </a:pPr>
            <a:r>
              <a:rPr lang="pt-BR" altLang="pt-BR" sz="2400"/>
              <a:t>o amor pelo poder é capaz de desunir cada vez mais as pessoas.</a:t>
            </a:r>
          </a:p>
          <a:p>
            <a:pPr marL="622300" indent="-514350">
              <a:buFont typeface="Lucida Sans Unicode" pitchFamily="34" charset="0"/>
              <a:buAutoNum type="alphaLcParenR"/>
            </a:pPr>
            <a:r>
              <a:rPr lang="pt-BR" altLang="pt-BR" sz="2400"/>
              <a:t>E a paz será alcançada quando a busca pelo poder deixar de existir</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100354" name="Espaço Reservado para Conteúdo 1"/>
          <p:cNvSpPr>
            <a:spLocks noGrp="1"/>
          </p:cNvSpPr>
          <p:nvPr>
            <p:ph idx="1"/>
          </p:nvPr>
        </p:nvSpPr>
        <p:spPr>
          <a:xfrm>
            <a:off x="468313" y="1196975"/>
            <a:ext cx="8229600" cy="4525963"/>
          </a:xfrm>
        </p:spPr>
        <p:txBody>
          <a:bodyPr/>
          <a:lstStyle/>
          <a:p>
            <a:pPr marL="622300" indent="-514350">
              <a:buFont typeface="Lucida Sans Unicode" pitchFamily="34" charset="0"/>
              <a:buAutoNum type="alphaLcParenR"/>
            </a:pPr>
            <a:r>
              <a:rPr lang="pt-BR" altLang="pt-BR" sz="2400"/>
              <a:t>a paz tem o poder de aumentar o amor entre os homens.</a:t>
            </a:r>
          </a:p>
          <a:p>
            <a:pPr marL="622300" indent="-514350">
              <a:buFont typeface="Lucida Sans Unicode" pitchFamily="34" charset="0"/>
              <a:buAutoNum type="alphaLcParenR"/>
            </a:pPr>
            <a:r>
              <a:rPr lang="pt-BR" altLang="pt-BR" sz="2400"/>
              <a:t> </a:t>
            </a:r>
            <a:r>
              <a:rPr lang="pt-BR" altLang="pt-BR" sz="2400">
                <a:solidFill>
                  <a:srgbClr val="FF0000"/>
                </a:solidFill>
              </a:rPr>
              <a:t>o amor pelo poder deve ser menor do que o poder do amor.</a:t>
            </a:r>
          </a:p>
          <a:p>
            <a:pPr marL="622300" indent="-514350">
              <a:buFont typeface="Lucida Sans Unicode" pitchFamily="34" charset="0"/>
              <a:buAutoNum type="alphaLcParenR"/>
            </a:pPr>
            <a:r>
              <a:rPr lang="pt-BR" altLang="pt-BR" sz="2400"/>
              <a:t> o poder deve ser compartilhado entre aqueles que se amam.</a:t>
            </a:r>
          </a:p>
          <a:p>
            <a:pPr marL="622300" indent="-514350">
              <a:buFont typeface="Lucida Sans Unicode" pitchFamily="34" charset="0"/>
              <a:buAutoNum type="alphaLcParenR"/>
            </a:pPr>
            <a:r>
              <a:rPr lang="pt-BR" altLang="pt-BR" sz="2400"/>
              <a:t>o amor pelo poder é capaz de desunir cada vez mais as pessoas.</a:t>
            </a:r>
          </a:p>
          <a:p>
            <a:pPr marL="622300" indent="-514350">
              <a:buFont typeface="Lucida Sans Unicode" pitchFamily="34" charset="0"/>
              <a:buAutoNum type="alphaLcParenR"/>
            </a:pPr>
            <a:r>
              <a:rPr lang="pt-BR" altLang="pt-BR" sz="2400"/>
              <a:t>E a paz será alcançada quando a busca pelo poder deixar de existir</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06090"/>
          </a:xfrm>
        </p:spPr>
        <p:txBody>
          <a:bodyPr>
            <a:normAutofit fontScale="90000"/>
          </a:bodyPr>
          <a:lstStyle/>
          <a:p>
            <a:pPr algn="ctr">
              <a:defRPr/>
            </a:pPr>
            <a:r>
              <a:rPr lang="en-US" dirty="0"/>
              <a:t>ENEM – 2012 – </a:t>
            </a:r>
            <a:r>
              <a:rPr lang="en-US" dirty="0" err="1"/>
              <a:t>Inglês</a:t>
            </a:r>
            <a:endParaRPr lang="pt-BR" dirty="0"/>
          </a:p>
        </p:txBody>
      </p:sp>
      <p:pic>
        <p:nvPicPr>
          <p:cNvPr id="101379" name="Picture 2"/>
          <p:cNvPicPr>
            <a:picLocks noGrp="1" noChangeAspect="1" noChangeArrowheads="1"/>
          </p:cNvPicPr>
          <p:nvPr>
            <p:ph idx="1"/>
          </p:nvPr>
        </p:nvPicPr>
        <p:blipFill>
          <a:blip r:embed="rId2" cstate="print"/>
          <a:srcRect/>
          <a:stretch>
            <a:fillRect/>
          </a:stretch>
        </p:blipFill>
        <p:spPr>
          <a:xfrm>
            <a:off x="1042988" y="1125538"/>
            <a:ext cx="7129462" cy="4662487"/>
          </a:xfrm>
          <a:noFill/>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102402" name="Espaço Reservado para Conteúdo 1"/>
          <p:cNvSpPr>
            <a:spLocks noGrp="1"/>
          </p:cNvSpPr>
          <p:nvPr>
            <p:ph idx="1"/>
          </p:nvPr>
        </p:nvSpPr>
        <p:spPr>
          <a:xfrm>
            <a:off x="250825" y="981075"/>
            <a:ext cx="8569325" cy="5184775"/>
          </a:xfrm>
        </p:spPr>
        <p:txBody>
          <a:bodyPr>
            <a:normAutofit lnSpcReduction="10000"/>
          </a:bodyPr>
          <a:lstStyle/>
          <a:p>
            <a:pPr marL="0" indent="1588" algn="ctr">
              <a:buFont typeface="Wingdings 3" pitchFamily="18" charset="2"/>
              <a:buNone/>
            </a:pPr>
            <a:r>
              <a:rPr lang="pt-BR" altLang="pt-BR" sz="2000">
                <a:latin typeface="Arial" charset="0"/>
                <a:cs typeface="Arial" charset="0"/>
              </a:rPr>
              <a:t>Cartuns são produzidos com o intuito de satirizar comportamentos humanos e assim oportunizam a reflexão sobre nossos próprios comportamentos e atitudes. Nesse cartum, a linguagem utilizada pelos personagens em uma conversa em inglês evidencia a</a:t>
            </a:r>
          </a:p>
          <a:p>
            <a:pPr marL="0" indent="1588" algn="ctr">
              <a:buFont typeface="Wingdings 3" pitchFamily="18" charset="2"/>
              <a:buNone/>
            </a:pPr>
            <a:endParaRPr lang="pt-BR" altLang="pt-BR" sz="2000">
              <a:latin typeface="Arial" charset="0"/>
              <a:cs typeface="Arial" charset="0"/>
            </a:endParaRPr>
          </a:p>
          <a:p>
            <a:pPr marL="0" indent="1588" algn="just">
              <a:buFont typeface="Lucida Sans Unicode" pitchFamily="34" charset="0"/>
              <a:buAutoNum type="alphaLcParenR"/>
            </a:pPr>
            <a:r>
              <a:rPr lang="pt-BR" altLang="pt-BR" sz="2200">
                <a:latin typeface="Arial" charset="0"/>
                <a:cs typeface="Arial" charset="0"/>
              </a:rPr>
              <a:t> predominância do uso da linguagem informal sobre a língua padrão.</a:t>
            </a:r>
          </a:p>
          <a:p>
            <a:pPr marL="0" indent="1588" algn="just">
              <a:buFont typeface="Lucida Sans Unicode" pitchFamily="34" charset="0"/>
              <a:buAutoNum type="alphaLcParenR"/>
            </a:pPr>
            <a:r>
              <a:rPr lang="pt-BR" altLang="pt-BR" sz="2200">
                <a:latin typeface="Arial" charset="0"/>
                <a:cs typeface="Arial" charset="0"/>
              </a:rPr>
              <a:t> dificuldade de reconhecer a existência de diferentes usos da linguagem.</a:t>
            </a:r>
          </a:p>
          <a:p>
            <a:pPr marL="0" indent="1588" algn="just">
              <a:buFont typeface="Lucida Sans Unicode" pitchFamily="34" charset="0"/>
              <a:buAutoNum type="alphaLcParenR"/>
            </a:pPr>
            <a:r>
              <a:rPr lang="pt-BR" altLang="pt-BR" sz="2200">
                <a:latin typeface="Arial" charset="0"/>
                <a:cs typeface="Arial" charset="0"/>
              </a:rPr>
              <a:t> aceitação dos regionalismos utilizados por pessoas de diferentes lugares.</a:t>
            </a:r>
          </a:p>
          <a:p>
            <a:pPr marL="0" indent="1588" algn="just">
              <a:buFont typeface="Lucida Sans Unicode" pitchFamily="34" charset="0"/>
              <a:buAutoNum type="alphaLcParenR"/>
            </a:pPr>
            <a:r>
              <a:rPr lang="pt-BR" altLang="pt-BR" sz="2200">
                <a:latin typeface="Arial" charset="0"/>
                <a:cs typeface="Arial" charset="0"/>
              </a:rPr>
              <a:t> necessidade de estudo da língua inglesa por parte dos personagens.</a:t>
            </a:r>
          </a:p>
          <a:p>
            <a:pPr marL="0" indent="1588" algn="just">
              <a:buFont typeface="Lucida Sans Unicode" pitchFamily="34" charset="0"/>
              <a:buAutoNum type="alphaLcParenR"/>
            </a:pPr>
            <a:r>
              <a:rPr lang="pt-BR" altLang="pt-BR" sz="2200">
                <a:latin typeface="Arial" charset="0"/>
                <a:cs typeface="Arial" charset="0"/>
              </a:rPr>
              <a:t> facilidade de compreensão entre falantes com sotaques distintos.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274638"/>
            <a:ext cx="8229600" cy="706090"/>
          </a:xfrm>
        </p:spPr>
        <p:txBody>
          <a:bodyPr>
            <a:normAutofit fontScale="90000"/>
          </a:bodyPr>
          <a:lstStyle/>
          <a:p>
            <a:pPr algn="ctr">
              <a:defRPr/>
            </a:pPr>
            <a:r>
              <a:rPr lang="en-US" dirty="0"/>
              <a:t>ENEM – 2012 – </a:t>
            </a:r>
            <a:r>
              <a:rPr lang="en-US" dirty="0" err="1"/>
              <a:t>Inglês</a:t>
            </a:r>
            <a:endParaRPr lang="pt-BR" dirty="0"/>
          </a:p>
        </p:txBody>
      </p:sp>
      <p:sp>
        <p:nvSpPr>
          <p:cNvPr id="103426" name="Espaço Reservado para Conteúdo 1"/>
          <p:cNvSpPr>
            <a:spLocks noGrp="1"/>
          </p:cNvSpPr>
          <p:nvPr>
            <p:ph idx="1"/>
          </p:nvPr>
        </p:nvSpPr>
        <p:spPr>
          <a:xfrm>
            <a:off x="250825" y="981075"/>
            <a:ext cx="8569325" cy="5184775"/>
          </a:xfrm>
        </p:spPr>
        <p:txBody>
          <a:bodyPr>
            <a:normAutofit lnSpcReduction="10000"/>
          </a:bodyPr>
          <a:lstStyle/>
          <a:p>
            <a:pPr marL="0" indent="1588" algn="ctr">
              <a:buFont typeface="Wingdings 3" pitchFamily="18" charset="2"/>
              <a:buNone/>
            </a:pPr>
            <a:r>
              <a:rPr lang="pt-BR" altLang="pt-BR" sz="2000">
                <a:latin typeface="Arial" charset="0"/>
                <a:cs typeface="Arial" charset="0"/>
              </a:rPr>
              <a:t>Cartuns são produzidos com o intuito de satirizar comportamentos humanos e assim oportunizam a reflexão sobre nossos próprios comportamentos e atitudes. Nesse cartum, a linguagem utilizada pelos personagens em uma conversa em inglês evidencia a</a:t>
            </a:r>
          </a:p>
          <a:p>
            <a:pPr marL="0" indent="1588" algn="ctr">
              <a:buFont typeface="Wingdings 3" pitchFamily="18" charset="2"/>
              <a:buNone/>
            </a:pPr>
            <a:endParaRPr lang="pt-BR" altLang="pt-BR" sz="2000">
              <a:latin typeface="Arial" charset="0"/>
              <a:cs typeface="Arial" charset="0"/>
            </a:endParaRPr>
          </a:p>
          <a:p>
            <a:pPr marL="0" indent="1588" algn="just">
              <a:buFont typeface="Lucida Sans Unicode" pitchFamily="34" charset="0"/>
              <a:buAutoNum type="alphaLcParenR"/>
            </a:pPr>
            <a:r>
              <a:rPr lang="pt-BR" altLang="pt-BR" sz="2200">
                <a:latin typeface="Arial" charset="0"/>
                <a:cs typeface="Arial" charset="0"/>
              </a:rPr>
              <a:t> predominância do uso da linguagem informal sobre a língua padrão.</a:t>
            </a:r>
          </a:p>
          <a:p>
            <a:pPr marL="0" indent="1588" algn="just">
              <a:buFont typeface="Lucida Sans Unicode" pitchFamily="34" charset="0"/>
              <a:buAutoNum type="alphaLcParenR"/>
            </a:pPr>
            <a:r>
              <a:rPr lang="pt-BR" altLang="pt-BR" sz="2200">
                <a:latin typeface="Arial" charset="0"/>
                <a:cs typeface="Arial" charset="0"/>
              </a:rPr>
              <a:t> </a:t>
            </a:r>
            <a:r>
              <a:rPr lang="pt-BR" altLang="pt-BR" sz="2200">
                <a:solidFill>
                  <a:srgbClr val="FF0000"/>
                </a:solidFill>
                <a:latin typeface="Arial" charset="0"/>
                <a:cs typeface="Arial" charset="0"/>
              </a:rPr>
              <a:t>dificuldade de reconhecer a existência de diferentes usos da linguagem.</a:t>
            </a:r>
          </a:p>
          <a:p>
            <a:pPr marL="0" indent="1588" algn="just">
              <a:buFont typeface="Lucida Sans Unicode" pitchFamily="34" charset="0"/>
              <a:buAutoNum type="alphaLcParenR"/>
            </a:pPr>
            <a:r>
              <a:rPr lang="pt-BR" altLang="pt-BR" sz="2200">
                <a:latin typeface="Arial" charset="0"/>
                <a:cs typeface="Arial" charset="0"/>
              </a:rPr>
              <a:t> aceitação dos regionalismos utilizados por pessoas de diferentes lugares.</a:t>
            </a:r>
          </a:p>
          <a:p>
            <a:pPr marL="0" indent="1588" algn="just">
              <a:buFont typeface="Lucida Sans Unicode" pitchFamily="34" charset="0"/>
              <a:buAutoNum type="alphaLcParenR"/>
            </a:pPr>
            <a:r>
              <a:rPr lang="pt-BR" altLang="pt-BR" sz="2200">
                <a:latin typeface="Arial" charset="0"/>
                <a:cs typeface="Arial" charset="0"/>
              </a:rPr>
              <a:t> necessidade de estudo da língua inglesa por parte dos personagens.</a:t>
            </a:r>
          </a:p>
          <a:p>
            <a:pPr marL="0" indent="1588" algn="just">
              <a:buFont typeface="Lucida Sans Unicode" pitchFamily="34" charset="0"/>
              <a:buAutoNum type="alphaLcParenR"/>
            </a:pPr>
            <a:r>
              <a:rPr lang="pt-BR" altLang="pt-BR" sz="2200">
                <a:latin typeface="Arial" charset="0"/>
                <a:cs typeface="Arial" charset="0"/>
              </a:rPr>
              <a:t> facilidade de compreensão entre falantes com sotaques distintos.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19459" name="Text Box 3"/>
          <p:cNvSpPr txBox="1">
            <a:spLocks noChangeArrowheads="1"/>
          </p:cNvSpPr>
          <p:nvPr/>
        </p:nvSpPr>
        <p:spPr bwMode="auto">
          <a:xfrm>
            <a:off x="419100" y="1009650"/>
            <a:ext cx="7924800" cy="1066800"/>
          </a:xfrm>
          <a:prstGeom prst="rect">
            <a:avLst/>
          </a:prstGeom>
          <a:noFill/>
          <a:ln w="9525">
            <a:noFill/>
            <a:miter lim="800000"/>
            <a:headEnd/>
            <a:tailEnd/>
          </a:ln>
          <a:effectLst/>
        </p:spPr>
        <p:txBody>
          <a:bodyPr>
            <a:spAutoFit/>
          </a:bodyPr>
          <a:lstStyle/>
          <a:p>
            <a:pPr algn="ctr">
              <a:spcBef>
                <a:spcPct val="50000"/>
              </a:spcBef>
            </a:pPr>
            <a:r>
              <a:rPr lang="pt-BR" b="1">
                <a:solidFill>
                  <a:srgbClr val="FFCC00"/>
                </a:solidFill>
                <a:effectLst>
                  <a:outerShdw blurRad="38100" dist="38100" dir="2700000" algn="tl">
                    <a:srgbClr val="000000"/>
                  </a:outerShdw>
                </a:effectLst>
                <a:latin typeface="Comic Sans MS" pitchFamily="66" charset="0"/>
              </a:rPr>
              <a:t>Primeiro</a:t>
            </a:r>
            <a:r>
              <a:rPr lang="pt-BR" b="1">
                <a:solidFill>
                  <a:schemeClr val="tx1"/>
                </a:solidFill>
                <a:effectLst>
                  <a:outerShdw blurRad="38100" dist="38100" dir="2700000" algn="tl">
                    <a:srgbClr val="000000"/>
                  </a:outerShdw>
                </a:effectLst>
                <a:latin typeface="Comic Sans MS" pitchFamily="66" charset="0"/>
              </a:rPr>
              <a:t>: que tais exceções só servem precisamente para confirmar as regras</a:t>
            </a:r>
          </a:p>
        </p:txBody>
      </p:sp>
      <p:sp>
        <p:nvSpPr>
          <p:cNvPr id="19460" name="Text Box 4"/>
          <p:cNvSpPr txBox="1">
            <a:spLocks noChangeArrowheads="1"/>
          </p:cNvSpPr>
          <p:nvPr/>
        </p:nvSpPr>
        <p:spPr bwMode="auto">
          <a:xfrm>
            <a:off x="495300" y="3067050"/>
            <a:ext cx="8191500" cy="3016250"/>
          </a:xfrm>
          <a:prstGeom prst="rect">
            <a:avLst/>
          </a:prstGeom>
          <a:noFill/>
          <a:ln w="9525">
            <a:noFill/>
            <a:miter lim="800000"/>
            <a:headEnd/>
            <a:tailEnd/>
          </a:ln>
          <a:effectLst/>
        </p:spPr>
        <p:txBody>
          <a:bodyPr>
            <a:spAutoFit/>
          </a:bodyPr>
          <a:lstStyle/>
          <a:p>
            <a:pPr>
              <a:spcBef>
                <a:spcPct val="50000"/>
              </a:spcBef>
            </a:pPr>
            <a:r>
              <a:rPr lang="pt-BR" b="1">
                <a:solidFill>
                  <a:srgbClr val="FFCC00"/>
                </a:solidFill>
                <a:effectLst>
                  <a:outerShdw blurRad="38100" dist="38100" dir="2700000" algn="tl">
                    <a:srgbClr val="000000"/>
                  </a:outerShdw>
                </a:effectLst>
                <a:latin typeface="Comic Sans MS" pitchFamily="66" charset="0"/>
              </a:rPr>
              <a:t>Segundo</a:t>
            </a:r>
            <a:r>
              <a:rPr lang="pt-BR" b="1">
                <a:solidFill>
                  <a:schemeClr val="tx1"/>
                </a:solidFill>
                <a:effectLst>
                  <a:outerShdw blurRad="38100" dist="38100" dir="2700000" algn="tl">
                    <a:srgbClr val="000000"/>
                  </a:outerShdw>
                </a:effectLst>
                <a:latin typeface="Comic Sans MS" pitchFamily="66" charset="0"/>
              </a:rPr>
              <a:t>: que é bem preferível, errar numa ou noutra ocasião e aprender 400 palavras em inglês num minuto, do que ficar preocupado com a rara exceção... e não aprender nada.</a:t>
            </a:r>
            <a:br>
              <a:rPr lang="pt-BR" b="1">
                <a:solidFill>
                  <a:schemeClr val="tx1"/>
                </a:solidFill>
                <a:effectLst>
                  <a:outerShdw blurRad="38100" dist="38100" dir="2700000" algn="tl">
                    <a:srgbClr val="000000"/>
                  </a:outerShdw>
                </a:effectLst>
                <a:latin typeface="Comic Sans MS" pitchFamily="66" charset="0"/>
              </a:rPr>
            </a:br>
            <a:endParaRPr lang="pt-BR" b="1">
              <a:solidFill>
                <a:schemeClr val="tx1"/>
              </a:solidFill>
              <a:effectLst>
                <a:outerShdw blurRad="38100" dist="38100" dir="2700000" algn="tl">
                  <a:srgbClr val="000000"/>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2000" fill="hold"/>
                                        <p:tgtEl>
                                          <p:spTgt spid="19459"/>
                                        </p:tgtEl>
                                        <p:attrNameLst>
                                          <p:attrName>ppt_w</p:attrName>
                                        </p:attrNameLst>
                                      </p:cBhvr>
                                      <p:tavLst>
                                        <p:tav tm="0">
                                          <p:val>
                                            <p:fltVal val="0"/>
                                          </p:val>
                                        </p:tav>
                                        <p:tav tm="100000">
                                          <p:val>
                                            <p:strVal val="#ppt_w"/>
                                          </p:val>
                                        </p:tav>
                                      </p:tavLst>
                                    </p:anim>
                                    <p:anim calcmode="lin" valueType="num">
                                      <p:cBhvr>
                                        <p:cTn id="8" dur="2000" fill="hold"/>
                                        <p:tgtEl>
                                          <p:spTgt spid="19459"/>
                                        </p:tgtEl>
                                        <p:attrNameLst>
                                          <p:attrName>ppt_h</p:attrName>
                                        </p:attrNameLst>
                                      </p:cBhvr>
                                      <p:tavLst>
                                        <p:tav tm="0">
                                          <p:val>
                                            <p:fltVal val="0"/>
                                          </p:val>
                                        </p:tav>
                                        <p:tav tm="100000">
                                          <p:val>
                                            <p:strVal val="#ppt_h"/>
                                          </p:val>
                                        </p:tav>
                                      </p:tavLst>
                                    </p:anim>
                                    <p:animEffect transition="in" filter="fade">
                                      <p:cBhvr>
                                        <p:cTn id="9" dur="2000"/>
                                        <p:tgtEl>
                                          <p:spTgt spid="19459"/>
                                        </p:tgtEl>
                                      </p:cBhvr>
                                    </p:animEffect>
                                  </p:childTnLst>
                                </p:cTn>
                              </p:par>
                            </p:childTnLst>
                          </p:cTn>
                        </p:par>
                        <p:par>
                          <p:cTn id="10" fill="hold">
                            <p:stCondLst>
                              <p:cond delay="2000"/>
                            </p:stCondLst>
                            <p:childTnLst>
                              <p:par>
                                <p:cTn id="11" presetID="23" presetClass="entr" presetSubtype="16" fill="hold" grpId="0" nodeType="afterEffect">
                                  <p:stCondLst>
                                    <p:cond delay="2000"/>
                                  </p:stCondLst>
                                  <p:childTnLst>
                                    <p:set>
                                      <p:cBhvr>
                                        <p:cTn id="12" dur="1" fill="hold">
                                          <p:stCondLst>
                                            <p:cond delay="0"/>
                                          </p:stCondLst>
                                        </p:cTn>
                                        <p:tgtEl>
                                          <p:spTgt spid="19460"/>
                                        </p:tgtEl>
                                        <p:attrNameLst>
                                          <p:attrName>style.visibility</p:attrName>
                                        </p:attrNameLst>
                                      </p:cBhvr>
                                      <p:to>
                                        <p:strVal val="visible"/>
                                      </p:to>
                                    </p:set>
                                    <p:anim calcmode="lin" valueType="num">
                                      <p:cBhvr>
                                        <p:cTn id="13" dur="2000" fill="hold"/>
                                        <p:tgtEl>
                                          <p:spTgt spid="19460"/>
                                        </p:tgtEl>
                                        <p:attrNameLst>
                                          <p:attrName>ppt_w</p:attrName>
                                        </p:attrNameLst>
                                      </p:cBhvr>
                                      <p:tavLst>
                                        <p:tav tm="0">
                                          <p:val>
                                            <p:fltVal val="0"/>
                                          </p:val>
                                        </p:tav>
                                        <p:tav tm="100000">
                                          <p:val>
                                            <p:strVal val="#ppt_w"/>
                                          </p:val>
                                        </p:tav>
                                      </p:tavLst>
                                    </p:anim>
                                    <p:anim calcmode="lin" valueType="num">
                                      <p:cBhvr>
                                        <p:cTn id="14" dur="2000" fill="hold"/>
                                        <p:tgtEl>
                                          <p:spTgt spid="19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pic>
        <p:nvPicPr>
          <p:cNvPr id="104451" name="Picture 2"/>
          <p:cNvPicPr>
            <a:picLocks noGrp="1" noChangeAspect="1" noChangeArrowheads="1"/>
          </p:cNvPicPr>
          <p:nvPr>
            <p:ph idx="1"/>
          </p:nvPr>
        </p:nvPicPr>
        <p:blipFill>
          <a:blip r:embed="rId2" cstate="print"/>
          <a:srcRect/>
          <a:stretch>
            <a:fillRect/>
          </a:stretch>
        </p:blipFill>
        <p:spPr>
          <a:xfrm>
            <a:off x="179388" y="1268413"/>
            <a:ext cx="8785225" cy="3960812"/>
          </a:xfrm>
          <a:noFill/>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16632"/>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684213" y="981075"/>
            <a:ext cx="8289925" cy="5472113"/>
          </a:xfrm>
        </p:spPr>
        <p:txBody>
          <a:bodyPr>
            <a:normAutofit lnSpcReduction="10000"/>
          </a:bodyPr>
          <a:lstStyle/>
          <a:p>
            <a:pPr marL="109537" indent="0">
              <a:buFont typeface="Wingdings 3" pitchFamily="18" charset="2"/>
              <a:buNone/>
              <a:defRPr/>
            </a:pPr>
            <a:r>
              <a:rPr lang="pt-BR" sz="2400" dirty="0">
                <a:latin typeface="Arial" panose="020B0604020202020204" pitchFamily="34" charset="0"/>
                <a:cs typeface="Arial" panose="020B0604020202020204" pitchFamily="34" charset="0"/>
              </a:rPr>
              <a:t>A partir da leitura dessa tirinha, infere-se que o discurso de Calvin teve um efeito diferente do pretendido, uma vez que ele</a:t>
            </a:r>
          </a:p>
          <a:p>
            <a:pPr marL="109537" indent="0">
              <a:buFont typeface="Wingdings 3" pitchFamily="18" charset="2"/>
              <a:buNone/>
              <a:defRPr/>
            </a:pPr>
            <a:endParaRPr lang="pt-BR" sz="2400" dirty="0">
              <a:latin typeface="Arial" panose="020B0604020202020204" pitchFamily="34" charset="0"/>
              <a:cs typeface="Arial" panose="020B0604020202020204" pitchFamily="34" charset="0"/>
            </a:endParaRP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a ) decide tirar a neve do quintal para convencer seu pai sobre seu discurso.</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b ) culpa o pai por exercer influência negativa na formação de sua personalidade.</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c ) comenta que suas discussões com o pai não correspondem às suas expectativas.</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d) conclui que os acontecimentos ruins não fazem falta para a sociedade.</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e ) reclama que é vítima de valores que o levam a atitudes inadequadas</a:t>
            </a:r>
            <a:r>
              <a:rPr lang="pt-BR" sz="2400" dirty="0"/>
              <a:t>.</a:t>
            </a:r>
          </a:p>
          <a:p>
            <a:pPr>
              <a:defRPr/>
            </a:pPr>
            <a:endParaRPr lang="pt-BR" dirty="0"/>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16632"/>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684213" y="981075"/>
            <a:ext cx="8289925" cy="5472113"/>
          </a:xfrm>
        </p:spPr>
        <p:txBody>
          <a:bodyPr>
            <a:normAutofit lnSpcReduction="10000"/>
          </a:bodyPr>
          <a:lstStyle/>
          <a:p>
            <a:pPr marL="109537" indent="0">
              <a:buFont typeface="Wingdings 3" pitchFamily="18" charset="2"/>
              <a:buNone/>
              <a:defRPr/>
            </a:pPr>
            <a:r>
              <a:rPr lang="pt-BR" sz="2400" dirty="0">
                <a:latin typeface="Arial" panose="020B0604020202020204" pitchFamily="34" charset="0"/>
                <a:cs typeface="Arial" panose="020B0604020202020204" pitchFamily="34" charset="0"/>
              </a:rPr>
              <a:t>A partir da leitura dessa tirinha, infere-se que o discurso de Calvin teve um efeito diferente do pretendido, uma vez que ele</a:t>
            </a:r>
          </a:p>
          <a:p>
            <a:pPr marL="109537" indent="0">
              <a:buFont typeface="Wingdings 3" pitchFamily="18" charset="2"/>
              <a:buNone/>
              <a:defRPr/>
            </a:pPr>
            <a:endParaRPr lang="pt-BR" sz="2400" dirty="0">
              <a:latin typeface="Arial" panose="020B0604020202020204" pitchFamily="34" charset="0"/>
              <a:cs typeface="Arial" panose="020B0604020202020204" pitchFamily="34" charset="0"/>
            </a:endParaRP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a ) decide tirar a neve do quintal para convencer seu pai sobre seu discurso.</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b ) culpa o pai por exercer influência negativa na formação de sua personalidade.</a:t>
            </a:r>
          </a:p>
          <a:p>
            <a:pPr marL="109537" indent="0">
              <a:buFont typeface="Wingdings 3" pitchFamily="18" charset="2"/>
              <a:buNone/>
              <a:defRPr/>
            </a:pPr>
            <a:r>
              <a:rPr lang="pt-BR" sz="2400" dirty="0">
                <a:solidFill>
                  <a:srgbClr val="FF0000"/>
                </a:solidFill>
                <a:latin typeface="Arial" panose="020B0604020202020204" pitchFamily="34" charset="0"/>
                <a:cs typeface="Arial" panose="020B0604020202020204" pitchFamily="34" charset="0"/>
              </a:rPr>
              <a:t>c ) comenta que suas discussões com o pai não correspondem às suas expectativas.</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d) conclui que os acontecimentos ruins não fazem falta para a sociedade.</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e ) reclama que é vítima de valores que o levam a atitudes inadequadas</a:t>
            </a:r>
            <a:r>
              <a:rPr lang="pt-BR" sz="2400" dirty="0"/>
              <a:t>.</a:t>
            </a:r>
          </a:p>
          <a:p>
            <a:pPr>
              <a:defRPr/>
            </a:pPr>
            <a:endParaRPr lang="pt-BR" dirty="0"/>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16632"/>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179388" y="1052513"/>
            <a:ext cx="8856662" cy="5805487"/>
          </a:xfrm>
        </p:spPr>
        <p:txBody>
          <a:bodyPr/>
          <a:lstStyle/>
          <a:p>
            <a:pPr marL="109537" indent="0">
              <a:buFont typeface="Wingdings 3" pitchFamily="18" charset="2"/>
              <a:buNone/>
              <a:defRPr/>
            </a:pPr>
            <a:r>
              <a:rPr lang="en-US" sz="2000" b="1" dirty="0"/>
              <a:t>Do one thing for diversity and inclusion</a:t>
            </a:r>
            <a:endParaRPr lang="pt-BR" sz="2000" dirty="0"/>
          </a:p>
          <a:p>
            <a:pPr marL="109537" indent="0">
              <a:buFont typeface="Wingdings 3" pitchFamily="18" charset="2"/>
              <a:buNone/>
              <a:defRPr/>
            </a:pPr>
            <a:r>
              <a:rPr lang="en-US" sz="2000" dirty="0"/>
              <a:t>The United Nations Alliance of Civilizations (UNAOC) is launching a campaign aimed at engaging people around the world to Do One Thing to support Cultural Diversity and Inclusion. Every one of us can do ONE thing for diversity and inclusion; even one very little thing can become a global action if we all take part in it. Simple things YOU can do to celebrate the World Day for Cultural Diversity for Dialogue and Development  on May 21.</a:t>
            </a:r>
            <a:endParaRPr lang="pt-BR" sz="2000" dirty="0"/>
          </a:p>
          <a:p>
            <a:pPr marL="109537" indent="0">
              <a:buFont typeface="Wingdings 3" pitchFamily="18" charset="2"/>
              <a:buNone/>
              <a:defRPr/>
            </a:pPr>
            <a:r>
              <a:rPr lang="en-US" sz="2000" dirty="0"/>
              <a:t>1. Visit an art exhibit or a museum dedicated to other cultures.</a:t>
            </a:r>
            <a:endParaRPr lang="pt-BR" sz="2000" dirty="0"/>
          </a:p>
          <a:p>
            <a:pPr marL="109537" indent="0">
              <a:buFont typeface="Wingdings 3" pitchFamily="18" charset="2"/>
              <a:buNone/>
              <a:defRPr/>
            </a:pPr>
            <a:r>
              <a:rPr lang="en-US" sz="2000" dirty="0"/>
              <a:t>2. Read about the great thinkers of other cultures.</a:t>
            </a:r>
            <a:endParaRPr lang="pt-BR" sz="2000" dirty="0"/>
          </a:p>
          <a:p>
            <a:pPr marL="109537" indent="0">
              <a:buFont typeface="Wingdings 3" pitchFamily="18" charset="2"/>
              <a:buNone/>
              <a:defRPr/>
            </a:pPr>
            <a:r>
              <a:rPr lang="en-US" sz="2000" dirty="0"/>
              <a:t>3. Visit a place of worship different than yours and participate in the celebration.</a:t>
            </a:r>
            <a:endParaRPr lang="pt-BR" sz="2000" dirty="0"/>
          </a:p>
          <a:p>
            <a:pPr marL="109537" indent="0">
              <a:buFont typeface="Wingdings 3" pitchFamily="18" charset="2"/>
              <a:buNone/>
              <a:defRPr/>
            </a:pPr>
            <a:r>
              <a:rPr lang="en-US" sz="2000" dirty="0"/>
              <a:t>4. Spread your own culture around the world and learn about other cultures.</a:t>
            </a:r>
            <a:endParaRPr lang="pt-BR" sz="2000" dirty="0"/>
          </a:p>
          <a:p>
            <a:pPr marL="109537" indent="0">
              <a:buFont typeface="Wingdings 3" pitchFamily="18" charset="2"/>
              <a:buNone/>
              <a:defRPr/>
            </a:pPr>
            <a:r>
              <a:rPr lang="en-US" sz="2000" dirty="0"/>
              <a:t>5. Explore music of a different culture.</a:t>
            </a:r>
            <a:endParaRPr lang="pt-BR" sz="2000" dirty="0"/>
          </a:p>
          <a:p>
            <a:pPr marL="109537" indent="0">
              <a:buFont typeface="Wingdings 3" pitchFamily="18" charset="2"/>
              <a:buNone/>
              <a:defRPr/>
            </a:pPr>
            <a:r>
              <a:rPr lang="en-US" sz="2000" dirty="0"/>
              <a:t>There are thousands of things that you can do, are you taking part in it?</a:t>
            </a:r>
            <a:endParaRPr lang="pt-BR" sz="2000" dirty="0"/>
          </a:p>
          <a:p>
            <a:pPr marL="109537" indent="0">
              <a:buFont typeface="Wingdings 3" pitchFamily="18" charset="2"/>
              <a:buNone/>
              <a:defRPr/>
            </a:pPr>
            <a:r>
              <a:rPr lang="en-US" sz="1050" dirty="0"/>
              <a:t>UNITED NATIONS ALLIANCE OF CIVILIZATIONS. </a:t>
            </a:r>
            <a:r>
              <a:rPr lang="pt-BR" sz="1050" dirty="0"/>
              <a:t>Disponível em: www.unaoc.org. Acesso em: 16 fev. 2013 (adaptado)</a:t>
            </a:r>
          </a:p>
          <a:p>
            <a:pPr marL="109537" indent="0">
              <a:buFont typeface="Wingdings 3" pitchFamily="18" charset="2"/>
              <a:buNone/>
              <a:defRPr/>
            </a:pPr>
            <a:endParaRPr lang="pt-BR" sz="2000" dirty="0"/>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16632"/>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179388" y="1052513"/>
            <a:ext cx="8856662" cy="5805487"/>
          </a:xfrm>
          <a:solidFill>
            <a:schemeClr val="accent5">
              <a:lumMod val="20000"/>
              <a:lumOff val="80000"/>
            </a:schemeClr>
          </a:solidFill>
        </p:spPr>
        <p:txBody>
          <a:bodyPr/>
          <a:lstStyle/>
          <a:p>
            <a:pPr marL="109537" indent="0">
              <a:buFont typeface="Wingdings 3" pitchFamily="18" charset="2"/>
              <a:buNone/>
              <a:defRPr/>
            </a:pPr>
            <a:r>
              <a:rPr lang="en-US" sz="2000" b="1" dirty="0">
                <a:latin typeface="Arial" panose="020B0604020202020204" pitchFamily="34" charset="0"/>
                <a:cs typeface="Arial" panose="020B0604020202020204" pitchFamily="34" charset="0"/>
              </a:rPr>
              <a:t>Do </a:t>
            </a:r>
            <a:r>
              <a:rPr lang="en-US" sz="2000" b="1" dirty="0">
                <a:solidFill>
                  <a:srgbClr val="0070C0"/>
                </a:solidFill>
                <a:latin typeface="Arial" panose="020B0604020202020204" pitchFamily="34" charset="0"/>
                <a:cs typeface="Arial" panose="020B0604020202020204" pitchFamily="34" charset="0"/>
              </a:rPr>
              <a:t>one </a:t>
            </a:r>
            <a:r>
              <a:rPr lang="en-US" sz="2000" b="1" dirty="0">
                <a:latin typeface="Arial" panose="020B0604020202020204" pitchFamily="34" charset="0"/>
                <a:cs typeface="Arial" panose="020B0604020202020204" pitchFamily="34" charset="0"/>
              </a:rPr>
              <a:t>thing for </a:t>
            </a:r>
            <a:r>
              <a:rPr lang="en-US" sz="2000" b="1" dirty="0">
                <a:solidFill>
                  <a:srgbClr val="0070C0"/>
                </a:solidFill>
                <a:latin typeface="Arial" panose="020B0604020202020204" pitchFamily="34" charset="0"/>
                <a:cs typeface="Arial" panose="020B0604020202020204" pitchFamily="34" charset="0"/>
              </a:rPr>
              <a:t>diversity </a:t>
            </a:r>
            <a:r>
              <a:rPr lang="en-US" sz="2000" b="1" dirty="0">
                <a:latin typeface="Arial" panose="020B0604020202020204" pitchFamily="34" charset="0"/>
                <a:cs typeface="Arial" panose="020B0604020202020204" pitchFamily="34" charset="0"/>
              </a:rPr>
              <a:t>and </a:t>
            </a:r>
            <a:r>
              <a:rPr lang="en-US" sz="2000" b="1" dirty="0">
                <a:solidFill>
                  <a:srgbClr val="0070C0"/>
                </a:solidFill>
                <a:latin typeface="Arial" panose="020B0604020202020204" pitchFamily="34" charset="0"/>
                <a:cs typeface="Arial" panose="020B0604020202020204" pitchFamily="34" charset="0"/>
              </a:rPr>
              <a:t>inclusion</a:t>
            </a:r>
            <a:endParaRPr lang="pt-BR" sz="2000" dirty="0">
              <a:solidFill>
                <a:srgbClr val="0070C0"/>
              </a:solidFill>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The </a:t>
            </a:r>
            <a:r>
              <a:rPr lang="en-US" sz="2000" dirty="0">
                <a:solidFill>
                  <a:srgbClr val="0070C0"/>
                </a:solidFill>
                <a:latin typeface="Arial" panose="020B0604020202020204" pitchFamily="34" charset="0"/>
                <a:cs typeface="Arial" panose="020B0604020202020204" pitchFamily="34" charset="0"/>
              </a:rPr>
              <a:t>United Nations Alliance of Civilizations </a:t>
            </a:r>
            <a:r>
              <a:rPr lang="en-US" sz="2000" dirty="0">
                <a:latin typeface="Arial" panose="020B0604020202020204" pitchFamily="34" charset="0"/>
                <a:cs typeface="Arial" panose="020B0604020202020204" pitchFamily="34" charset="0"/>
              </a:rPr>
              <a:t>(UNAOC) is launching a </a:t>
            </a:r>
            <a:r>
              <a:rPr lang="en-US" sz="2000" dirty="0">
                <a:solidFill>
                  <a:srgbClr val="0070C0"/>
                </a:solidFill>
                <a:latin typeface="Arial" panose="020B0604020202020204" pitchFamily="34" charset="0"/>
                <a:cs typeface="Arial" panose="020B0604020202020204" pitchFamily="34" charset="0"/>
              </a:rPr>
              <a:t>campaign </a:t>
            </a:r>
            <a:r>
              <a:rPr lang="en-US" sz="2000" dirty="0">
                <a:latin typeface="Arial" panose="020B0604020202020204" pitchFamily="34" charset="0"/>
                <a:cs typeface="Arial" panose="020B0604020202020204" pitchFamily="34" charset="0"/>
              </a:rPr>
              <a:t>aimed at </a:t>
            </a:r>
            <a:r>
              <a:rPr lang="en-US" sz="2000" dirty="0">
                <a:solidFill>
                  <a:srgbClr val="0070C0"/>
                </a:solidFill>
                <a:latin typeface="Arial" panose="020B0604020202020204" pitchFamily="34" charset="0"/>
                <a:cs typeface="Arial" panose="020B0604020202020204" pitchFamily="34" charset="0"/>
              </a:rPr>
              <a:t>engaging people </a:t>
            </a:r>
            <a:r>
              <a:rPr lang="en-US" sz="2000" dirty="0">
                <a:latin typeface="Arial" panose="020B0604020202020204" pitchFamily="34" charset="0"/>
                <a:cs typeface="Arial" panose="020B0604020202020204" pitchFamily="34" charset="0"/>
              </a:rPr>
              <a:t>around the world to Do </a:t>
            </a:r>
            <a:r>
              <a:rPr lang="en-US" sz="2000" dirty="0">
                <a:solidFill>
                  <a:srgbClr val="0070C0"/>
                </a:solidFill>
                <a:latin typeface="Arial" panose="020B0604020202020204" pitchFamily="34" charset="0"/>
                <a:cs typeface="Arial" panose="020B0604020202020204" pitchFamily="34" charset="0"/>
              </a:rPr>
              <a:t>One </a:t>
            </a:r>
            <a:r>
              <a:rPr lang="en-US" sz="2000" dirty="0">
                <a:latin typeface="Arial" panose="020B0604020202020204" pitchFamily="34" charset="0"/>
                <a:cs typeface="Arial" panose="020B0604020202020204" pitchFamily="34" charset="0"/>
              </a:rPr>
              <a:t>Thing to </a:t>
            </a:r>
            <a:r>
              <a:rPr lang="en-US" sz="2000" dirty="0">
                <a:solidFill>
                  <a:srgbClr val="0070C0"/>
                </a:solidFill>
                <a:latin typeface="Arial" panose="020B0604020202020204" pitchFamily="34" charset="0"/>
                <a:cs typeface="Arial" panose="020B0604020202020204" pitchFamily="34" charset="0"/>
              </a:rPr>
              <a:t>support Cultural Diversity and Inclusion</a:t>
            </a:r>
            <a:r>
              <a:rPr lang="en-US" sz="2000" dirty="0">
                <a:latin typeface="Arial" panose="020B0604020202020204" pitchFamily="34" charset="0"/>
                <a:cs typeface="Arial" panose="020B0604020202020204" pitchFamily="34" charset="0"/>
              </a:rPr>
              <a:t>. Every </a:t>
            </a:r>
            <a:r>
              <a:rPr lang="en-US" sz="2000" dirty="0">
                <a:solidFill>
                  <a:srgbClr val="0070C0"/>
                </a:solidFill>
                <a:latin typeface="Arial" panose="020B0604020202020204" pitchFamily="34" charset="0"/>
                <a:cs typeface="Arial" panose="020B0604020202020204" pitchFamily="34" charset="0"/>
              </a:rPr>
              <a:t>one</a:t>
            </a:r>
            <a:r>
              <a:rPr lang="en-US" sz="2000" dirty="0">
                <a:latin typeface="Arial" panose="020B0604020202020204" pitchFamily="34" charset="0"/>
                <a:cs typeface="Arial" panose="020B0604020202020204" pitchFamily="34" charset="0"/>
              </a:rPr>
              <a:t> of us can do </a:t>
            </a:r>
            <a:r>
              <a:rPr lang="en-US" sz="2000" b="1" dirty="0">
                <a:solidFill>
                  <a:srgbClr val="00B050"/>
                </a:solidFill>
                <a:latin typeface="Arial" panose="020B0604020202020204" pitchFamily="34" charset="0"/>
                <a:cs typeface="Arial" panose="020B0604020202020204" pitchFamily="34" charset="0"/>
              </a:rPr>
              <a:t>ONE</a:t>
            </a:r>
            <a:r>
              <a:rPr lang="en-US" sz="2000" dirty="0">
                <a:latin typeface="Arial" panose="020B0604020202020204" pitchFamily="34" charset="0"/>
                <a:cs typeface="Arial" panose="020B0604020202020204" pitchFamily="34" charset="0"/>
              </a:rPr>
              <a:t> thing for </a:t>
            </a:r>
            <a:r>
              <a:rPr lang="en-US" sz="2000" dirty="0">
                <a:solidFill>
                  <a:srgbClr val="0070C0"/>
                </a:solidFill>
                <a:latin typeface="Arial" panose="020B0604020202020204" pitchFamily="34" charset="0"/>
                <a:cs typeface="Arial" panose="020B0604020202020204" pitchFamily="34" charset="0"/>
              </a:rPr>
              <a:t>diversity and inclusion</a:t>
            </a:r>
            <a:r>
              <a:rPr lang="en-US" sz="2000" dirty="0">
                <a:latin typeface="Arial" panose="020B0604020202020204" pitchFamily="34" charset="0"/>
                <a:cs typeface="Arial" panose="020B0604020202020204" pitchFamily="34" charset="0"/>
              </a:rPr>
              <a:t>; even one very little thing can become a </a:t>
            </a:r>
            <a:r>
              <a:rPr lang="en-US" sz="2000" dirty="0">
                <a:solidFill>
                  <a:srgbClr val="0070C0"/>
                </a:solidFill>
                <a:latin typeface="Arial" panose="020B0604020202020204" pitchFamily="34" charset="0"/>
                <a:cs typeface="Arial" panose="020B0604020202020204" pitchFamily="34" charset="0"/>
              </a:rPr>
              <a:t>global action</a:t>
            </a:r>
            <a:r>
              <a:rPr lang="en-US" sz="2000" dirty="0">
                <a:latin typeface="Arial" panose="020B0604020202020204" pitchFamily="34" charset="0"/>
                <a:cs typeface="Arial" panose="020B0604020202020204" pitchFamily="34" charset="0"/>
              </a:rPr>
              <a:t> if we all take </a:t>
            </a:r>
            <a:r>
              <a:rPr lang="en-US" sz="2000" dirty="0">
                <a:solidFill>
                  <a:srgbClr val="0070C0"/>
                </a:solidFill>
                <a:latin typeface="Arial" panose="020B0604020202020204" pitchFamily="34" charset="0"/>
                <a:cs typeface="Arial" panose="020B0604020202020204" pitchFamily="34" charset="0"/>
              </a:rPr>
              <a:t>part</a:t>
            </a:r>
            <a:r>
              <a:rPr lang="en-US" sz="2000" dirty="0">
                <a:latin typeface="Arial" panose="020B0604020202020204" pitchFamily="34" charset="0"/>
                <a:cs typeface="Arial" panose="020B0604020202020204" pitchFamily="34" charset="0"/>
              </a:rPr>
              <a:t> in it. </a:t>
            </a:r>
            <a:r>
              <a:rPr lang="en-US" sz="2000" dirty="0">
                <a:solidFill>
                  <a:srgbClr val="0070C0"/>
                </a:solidFill>
                <a:latin typeface="Arial" panose="020B0604020202020204" pitchFamily="34" charset="0"/>
                <a:cs typeface="Arial" panose="020B0604020202020204" pitchFamily="34" charset="0"/>
              </a:rPr>
              <a:t>Simple </a:t>
            </a:r>
            <a:r>
              <a:rPr lang="en-US" sz="2000" dirty="0">
                <a:latin typeface="Arial" panose="020B0604020202020204" pitchFamily="34" charset="0"/>
                <a:cs typeface="Arial" panose="020B0604020202020204" pitchFamily="34" charset="0"/>
              </a:rPr>
              <a:t>things </a:t>
            </a:r>
            <a:r>
              <a:rPr lang="en-US" sz="2000" b="1" dirty="0">
                <a:solidFill>
                  <a:srgbClr val="00B050"/>
                </a:solidFill>
                <a:latin typeface="Arial" panose="020B0604020202020204" pitchFamily="34" charset="0"/>
                <a:cs typeface="Arial" panose="020B0604020202020204" pitchFamily="34" charset="0"/>
              </a:rPr>
              <a:t>YOU</a:t>
            </a:r>
            <a:r>
              <a:rPr lang="en-US" sz="2000" dirty="0">
                <a:latin typeface="Arial" panose="020B0604020202020204" pitchFamily="34" charset="0"/>
                <a:cs typeface="Arial" panose="020B0604020202020204" pitchFamily="34" charset="0"/>
              </a:rPr>
              <a:t> can do to </a:t>
            </a:r>
            <a:r>
              <a:rPr lang="en-US" sz="2000" dirty="0">
                <a:solidFill>
                  <a:srgbClr val="0070C0"/>
                </a:solidFill>
                <a:latin typeface="Arial" panose="020B0604020202020204" pitchFamily="34" charset="0"/>
                <a:cs typeface="Arial" panose="020B0604020202020204" pitchFamily="34" charset="0"/>
              </a:rPr>
              <a:t>celebrate</a:t>
            </a:r>
            <a:r>
              <a:rPr lang="en-US" sz="2000" dirty="0">
                <a:latin typeface="Arial" panose="020B0604020202020204" pitchFamily="34" charset="0"/>
                <a:cs typeface="Arial" panose="020B0604020202020204" pitchFamily="34" charset="0"/>
              </a:rPr>
              <a:t> the World </a:t>
            </a:r>
            <a:r>
              <a:rPr lang="en-US" sz="2000" dirty="0">
                <a:solidFill>
                  <a:srgbClr val="0070C0"/>
                </a:solidFill>
                <a:latin typeface="Arial" panose="020B0604020202020204" pitchFamily="34" charset="0"/>
                <a:cs typeface="Arial" panose="020B0604020202020204" pitchFamily="34" charset="0"/>
              </a:rPr>
              <a:t>Day for Cultural Diversity for Dialogue </a:t>
            </a:r>
            <a:r>
              <a:rPr lang="en-US" sz="2000" dirty="0">
                <a:latin typeface="Arial" panose="020B0604020202020204" pitchFamily="34" charset="0"/>
                <a:cs typeface="Arial" panose="020B0604020202020204" pitchFamily="34" charset="0"/>
              </a:rPr>
              <a:t>and Development  on </a:t>
            </a:r>
            <a:r>
              <a:rPr lang="en-US" sz="2000" dirty="0">
                <a:solidFill>
                  <a:srgbClr val="0070C0"/>
                </a:solidFill>
                <a:latin typeface="Arial" panose="020B0604020202020204" pitchFamily="34" charset="0"/>
                <a:cs typeface="Arial" panose="020B0604020202020204" pitchFamily="34" charset="0"/>
              </a:rPr>
              <a:t>May 21</a:t>
            </a:r>
            <a:r>
              <a:rPr lang="en-US" sz="2000" dirty="0">
                <a:latin typeface="Arial" panose="020B0604020202020204" pitchFamily="34" charset="0"/>
                <a:cs typeface="Arial" panose="020B0604020202020204" pitchFamily="34" charset="0"/>
              </a:rPr>
              <a:t>.</a:t>
            </a:r>
          </a:p>
          <a:p>
            <a:pPr marL="109537" indent="0">
              <a:buFont typeface="Wingdings 3" pitchFamily="18" charset="2"/>
              <a:buNone/>
              <a:defRPr/>
            </a:pPr>
            <a:endParaRPr lang="pt-BR" sz="2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1. </a:t>
            </a:r>
            <a:r>
              <a:rPr lang="en-US" sz="2000" dirty="0">
                <a:solidFill>
                  <a:srgbClr val="0070C0"/>
                </a:solidFill>
                <a:latin typeface="Arial" panose="020B0604020202020204" pitchFamily="34" charset="0"/>
                <a:cs typeface="Arial" panose="020B0604020202020204" pitchFamily="34" charset="0"/>
              </a:rPr>
              <a:t>Visit </a:t>
            </a:r>
            <a:r>
              <a:rPr lang="en-US" sz="2000" dirty="0">
                <a:latin typeface="Arial" panose="020B0604020202020204" pitchFamily="34" charset="0"/>
                <a:cs typeface="Arial" panose="020B0604020202020204" pitchFamily="34" charset="0"/>
              </a:rPr>
              <a:t>an </a:t>
            </a:r>
            <a:r>
              <a:rPr lang="en-US" sz="2000" dirty="0">
                <a:solidFill>
                  <a:srgbClr val="0070C0"/>
                </a:solidFill>
                <a:latin typeface="Arial" panose="020B0604020202020204" pitchFamily="34" charset="0"/>
                <a:cs typeface="Arial" panose="020B0604020202020204" pitchFamily="34" charset="0"/>
              </a:rPr>
              <a:t>art exhibit </a:t>
            </a:r>
            <a:r>
              <a:rPr lang="en-US" sz="2000" dirty="0">
                <a:latin typeface="Arial" panose="020B0604020202020204" pitchFamily="34" charset="0"/>
                <a:cs typeface="Arial" panose="020B0604020202020204" pitchFamily="34" charset="0"/>
              </a:rPr>
              <a:t>or a </a:t>
            </a:r>
            <a:r>
              <a:rPr lang="en-US" sz="2000" dirty="0">
                <a:solidFill>
                  <a:srgbClr val="0070C0"/>
                </a:solidFill>
                <a:latin typeface="Arial" panose="020B0604020202020204" pitchFamily="34" charset="0"/>
                <a:cs typeface="Arial" panose="020B0604020202020204" pitchFamily="34" charset="0"/>
              </a:rPr>
              <a:t>museum dedicated </a:t>
            </a:r>
            <a:r>
              <a:rPr lang="en-US" sz="2000" dirty="0">
                <a:latin typeface="Arial" panose="020B0604020202020204" pitchFamily="34" charset="0"/>
                <a:cs typeface="Arial" panose="020B0604020202020204" pitchFamily="34" charset="0"/>
              </a:rPr>
              <a:t>to other </a:t>
            </a:r>
            <a:r>
              <a:rPr lang="en-US" sz="2000" dirty="0">
                <a:solidFill>
                  <a:srgbClr val="0070C0"/>
                </a:solidFill>
                <a:latin typeface="Arial" panose="020B0604020202020204" pitchFamily="34" charset="0"/>
                <a:cs typeface="Arial" panose="020B0604020202020204" pitchFamily="34" charset="0"/>
              </a:rPr>
              <a:t>cultures</a:t>
            </a:r>
            <a:r>
              <a:rPr lang="en-US" sz="2000" dirty="0">
                <a:latin typeface="Arial" panose="020B0604020202020204" pitchFamily="34" charset="0"/>
                <a:cs typeface="Arial" panose="020B0604020202020204" pitchFamily="34" charset="0"/>
              </a:rPr>
              <a:t>.</a:t>
            </a:r>
            <a:endParaRPr lang="pt-BR" sz="2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2. </a:t>
            </a:r>
            <a:r>
              <a:rPr lang="en-US" sz="2000" dirty="0">
                <a:solidFill>
                  <a:srgbClr val="0070C0"/>
                </a:solidFill>
                <a:latin typeface="Arial" panose="020B0604020202020204" pitchFamily="34" charset="0"/>
                <a:cs typeface="Arial" panose="020B0604020202020204" pitchFamily="34" charset="0"/>
              </a:rPr>
              <a:t>Read</a:t>
            </a:r>
            <a:r>
              <a:rPr lang="en-US" sz="2000" dirty="0">
                <a:latin typeface="Arial" panose="020B0604020202020204" pitchFamily="34" charset="0"/>
                <a:cs typeface="Arial" panose="020B0604020202020204" pitchFamily="34" charset="0"/>
              </a:rPr>
              <a:t> about the </a:t>
            </a:r>
            <a:r>
              <a:rPr lang="en-US" sz="2000" dirty="0">
                <a:solidFill>
                  <a:srgbClr val="0070C0"/>
                </a:solidFill>
                <a:latin typeface="Arial" panose="020B0604020202020204" pitchFamily="34" charset="0"/>
                <a:cs typeface="Arial" panose="020B0604020202020204" pitchFamily="34" charset="0"/>
              </a:rPr>
              <a:t>great</a:t>
            </a:r>
            <a:r>
              <a:rPr lang="en-US" sz="2000" dirty="0">
                <a:latin typeface="Arial" panose="020B0604020202020204" pitchFamily="34" charset="0"/>
                <a:cs typeface="Arial" panose="020B0604020202020204" pitchFamily="34" charset="0"/>
              </a:rPr>
              <a:t> thinkers of other </a:t>
            </a:r>
            <a:r>
              <a:rPr lang="en-US" sz="2000" dirty="0">
                <a:solidFill>
                  <a:srgbClr val="0070C0"/>
                </a:solidFill>
                <a:latin typeface="Arial" panose="020B0604020202020204" pitchFamily="34" charset="0"/>
                <a:cs typeface="Arial" panose="020B0604020202020204" pitchFamily="34" charset="0"/>
              </a:rPr>
              <a:t>cultures</a:t>
            </a:r>
            <a:r>
              <a:rPr lang="en-US" sz="2000" dirty="0">
                <a:latin typeface="Arial" panose="020B0604020202020204" pitchFamily="34" charset="0"/>
                <a:cs typeface="Arial" panose="020B0604020202020204" pitchFamily="34" charset="0"/>
              </a:rPr>
              <a:t>.</a:t>
            </a:r>
            <a:endParaRPr lang="pt-BR" sz="2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3</a:t>
            </a:r>
            <a:r>
              <a:rPr lang="en-US" sz="2000" dirty="0">
                <a:solidFill>
                  <a:srgbClr val="0070C0"/>
                </a:solidFill>
                <a:latin typeface="Arial" panose="020B0604020202020204" pitchFamily="34" charset="0"/>
                <a:cs typeface="Arial" panose="020B0604020202020204" pitchFamily="34" charset="0"/>
              </a:rPr>
              <a:t>. Visit </a:t>
            </a:r>
            <a:r>
              <a:rPr lang="en-US" sz="2000" dirty="0">
                <a:latin typeface="Arial" panose="020B0604020202020204" pitchFamily="34" charset="0"/>
                <a:cs typeface="Arial" panose="020B0604020202020204" pitchFamily="34" charset="0"/>
              </a:rPr>
              <a:t>a place of worship </a:t>
            </a:r>
            <a:r>
              <a:rPr lang="en-US" sz="2000" dirty="0">
                <a:solidFill>
                  <a:srgbClr val="0070C0"/>
                </a:solidFill>
                <a:latin typeface="Arial" panose="020B0604020202020204" pitchFamily="34" charset="0"/>
                <a:cs typeface="Arial" panose="020B0604020202020204" pitchFamily="34" charset="0"/>
              </a:rPr>
              <a:t>different</a:t>
            </a:r>
            <a:r>
              <a:rPr lang="en-US" sz="2000" dirty="0">
                <a:latin typeface="Arial" panose="020B0604020202020204" pitchFamily="34" charset="0"/>
                <a:cs typeface="Arial" panose="020B0604020202020204" pitchFamily="34" charset="0"/>
              </a:rPr>
              <a:t> than </a:t>
            </a:r>
            <a:r>
              <a:rPr lang="en-US" sz="2000" dirty="0">
                <a:solidFill>
                  <a:srgbClr val="0070C0"/>
                </a:solidFill>
                <a:latin typeface="Arial" panose="020B0604020202020204" pitchFamily="34" charset="0"/>
                <a:cs typeface="Arial" panose="020B0604020202020204" pitchFamily="34" charset="0"/>
              </a:rPr>
              <a:t>yours</a:t>
            </a:r>
            <a:r>
              <a:rPr lang="en-US" sz="2000" dirty="0">
                <a:latin typeface="Arial" panose="020B0604020202020204" pitchFamily="34" charset="0"/>
                <a:cs typeface="Arial" panose="020B0604020202020204" pitchFamily="34" charset="0"/>
              </a:rPr>
              <a:t> and </a:t>
            </a:r>
            <a:r>
              <a:rPr lang="en-US" sz="2000" dirty="0">
                <a:solidFill>
                  <a:srgbClr val="0070C0"/>
                </a:solidFill>
                <a:latin typeface="Arial" panose="020B0604020202020204" pitchFamily="34" charset="0"/>
                <a:cs typeface="Arial" panose="020B0604020202020204" pitchFamily="34" charset="0"/>
              </a:rPr>
              <a:t>participate in the celebration.</a:t>
            </a:r>
            <a:endParaRPr lang="pt-BR" sz="2000" dirty="0">
              <a:solidFill>
                <a:srgbClr val="0070C0"/>
              </a:solidFill>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4. Spread </a:t>
            </a:r>
            <a:r>
              <a:rPr lang="en-US" sz="2000" dirty="0">
                <a:solidFill>
                  <a:srgbClr val="0070C0"/>
                </a:solidFill>
                <a:latin typeface="Arial" panose="020B0604020202020204" pitchFamily="34" charset="0"/>
                <a:cs typeface="Arial" panose="020B0604020202020204" pitchFamily="34" charset="0"/>
              </a:rPr>
              <a:t>your </a:t>
            </a:r>
            <a:r>
              <a:rPr lang="en-US" sz="2000" dirty="0">
                <a:latin typeface="Arial" panose="020B0604020202020204" pitchFamily="34" charset="0"/>
                <a:cs typeface="Arial" panose="020B0604020202020204" pitchFamily="34" charset="0"/>
              </a:rPr>
              <a:t>own </a:t>
            </a:r>
            <a:r>
              <a:rPr lang="en-US" sz="2000" dirty="0">
                <a:solidFill>
                  <a:srgbClr val="0070C0"/>
                </a:solidFill>
                <a:latin typeface="Arial" panose="020B0604020202020204" pitchFamily="34" charset="0"/>
                <a:cs typeface="Arial" panose="020B0604020202020204" pitchFamily="34" charset="0"/>
              </a:rPr>
              <a:t>culture</a:t>
            </a:r>
            <a:r>
              <a:rPr lang="en-US" sz="2000" dirty="0">
                <a:latin typeface="Arial" panose="020B0604020202020204" pitchFamily="34" charset="0"/>
                <a:cs typeface="Arial" panose="020B0604020202020204" pitchFamily="34" charset="0"/>
              </a:rPr>
              <a:t> around the world and </a:t>
            </a:r>
            <a:r>
              <a:rPr lang="en-US" sz="2000" dirty="0">
                <a:solidFill>
                  <a:srgbClr val="0070C0"/>
                </a:solidFill>
                <a:latin typeface="Arial" panose="020B0604020202020204" pitchFamily="34" charset="0"/>
                <a:cs typeface="Arial" panose="020B0604020202020204" pitchFamily="34" charset="0"/>
              </a:rPr>
              <a:t>learn</a:t>
            </a:r>
            <a:r>
              <a:rPr lang="en-US" sz="2000" dirty="0">
                <a:latin typeface="Arial" panose="020B0604020202020204" pitchFamily="34" charset="0"/>
                <a:cs typeface="Arial" panose="020B0604020202020204" pitchFamily="34" charset="0"/>
              </a:rPr>
              <a:t> about other </a:t>
            </a:r>
            <a:r>
              <a:rPr lang="en-US" sz="2000" dirty="0">
                <a:solidFill>
                  <a:srgbClr val="0070C0"/>
                </a:solidFill>
                <a:latin typeface="Arial" panose="020B0604020202020204" pitchFamily="34" charset="0"/>
                <a:cs typeface="Arial" panose="020B0604020202020204" pitchFamily="34" charset="0"/>
              </a:rPr>
              <a:t>cultures.</a:t>
            </a:r>
            <a:endParaRPr lang="pt-BR" sz="2000" dirty="0">
              <a:solidFill>
                <a:srgbClr val="0070C0"/>
              </a:solidFill>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5. </a:t>
            </a:r>
            <a:r>
              <a:rPr lang="en-US" sz="2000" dirty="0">
                <a:solidFill>
                  <a:srgbClr val="0070C0"/>
                </a:solidFill>
                <a:latin typeface="Arial" panose="020B0604020202020204" pitchFamily="34" charset="0"/>
                <a:cs typeface="Arial" panose="020B0604020202020204" pitchFamily="34" charset="0"/>
              </a:rPr>
              <a:t>Explore music </a:t>
            </a:r>
            <a:r>
              <a:rPr lang="en-US" sz="2000" dirty="0">
                <a:latin typeface="Arial" panose="020B0604020202020204" pitchFamily="34" charset="0"/>
                <a:cs typeface="Arial" panose="020B0604020202020204" pitchFamily="34" charset="0"/>
              </a:rPr>
              <a:t>of a </a:t>
            </a:r>
            <a:r>
              <a:rPr lang="en-US" sz="2000" dirty="0">
                <a:solidFill>
                  <a:srgbClr val="0070C0"/>
                </a:solidFill>
                <a:latin typeface="Arial" panose="020B0604020202020204" pitchFamily="34" charset="0"/>
                <a:cs typeface="Arial" panose="020B0604020202020204" pitchFamily="34" charset="0"/>
              </a:rPr>
              <a:t>different culture.</a:t>
            </a:r>
            <a:endParaRPr lang="pt-BR" sz="2000" dirty="0">
              <a:solidFill>
                <a:srgbClr val="0070C0"/>
              </a:solidFill>
              <a:latin typeface="Arial" panose="020B0604020202020204" pitchFamily="34" charset="0"/>
              <a:cs typeface="Arial" panose="020B0604020202020204" pitchFamily="34" charset="0"/>
            </a:endParaRPr>
          </a:p>
          <a:p>
            <a:pPr marL="109537" indent="0">
              <a:buFont typeface="Wingdings 3" pitchFamily="18" charset="2"/>
              <a:buNone/>
              <a:defRPr/>
            </a:pPr>
            <a:r>
              <a:rPr lang="en-US" sz="2000" dirty="0">
                <a:latin typeface="Arial" panose="020B0604020202020204" pitchFamily="34" charset="0"/>
                <a:cs typeface="Arial" panose="020B0604020202020204" pitchFamily="34" charset="0"/>
              </a:rPr>
              <a:t>There are thousands of things that </a:t>
            </a:r>
            <a:r>
              <a:rPr lang="en-US" sz="2000" dirty="0">
                <a:solidFill>
                  <a:srgbClr val="0070C0"/>
                </a:solidFill>
                <a:latin typeface="Arial" panose="020B0604020202020204" pitchFamily="34" charset="0"/>
                <a:cs typeface="Arial" panose="020B0604020202020204" pitchFamily="34" charset="0"/>
              </a:rPr>
              <a:t>you can </a:t>
            </a:r>
            <a:r>
              <a:rPr lang="en-US" sz="2000" dirty="0">
                <a:latin typeface="Arial" panose="020B0604020202020204" pitchFamily="34" charset="0"/>
                <a:cs typeface="Arial" panose="020B0604020202020204" pitchFamily="34" charset="0"/>
              </a:rPr>
              <a:t>do, are you taking </a:t>
            </a:r>
            <a:r>
              <a:rPr lang="en-US" sz="2000" dirty="0">
                <a:solidFill>
                  <a:srgbClr val="0070C0"/>
                </a:solidFill>
                <a:latin typeface="Arial" panose="020B0604020202020204" pitchFamily="34" charset="0"/>
                <a:cs typeface="Arial" panose="020B0604020202020204" pitchFamily="34" charset="0"/>
              </a:rPr>
              <a:t>part </a:t>
            </a:r>
            <a:r>
              <a:rPr lang="en-US" sz="2000" dirty="0">
                <a:latin typeface="Arial" panose="020B0604020202020204" pitchFamily="34" charset="0"/>
                <a:cs typeface="Arial" panose="020B0604020202020204" pitchFamily="34" charset="0"/>
              </a:rPr>
              <a:t>in it?</a:t>
            </a:r>
            <a:endParaRPr lang="pt-BR" sz="2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1050" dirty="0">
                <a:latin typeface="Arial" panose="020B0604020202020204" pitchFamily="34" charset="0"/>
                <a:cs typeface="Arial" panose="020B0604020202020204" pitchFamily="34" charset="0"/>
              </a:rPr>
              <a:t>UNITED NATIONS ALLIANCE OF CIVILIZATIONS. </a:t>
            </a:r>
            <a:r>
              <a:rPr lang="pt-BR" sz="1050" dirty="0">
                <a:latin typeface="Arial" panose="020B0604020202020204" pitchFamily="34" charset="0"/>
                <a:cs typeface="Arial" panose="020B0604020202020204" pitchFamily="34" charset="0"/>
              </a:rPr>
              <a:t>Disponível em: www.unaoc.org. Acesso em: 16 fev. 2013 (adaptado)</a:t>
            </a:r>
          </a:p>
          <a:p>
            <a:pPr marL="109537" indent="0">
              <a:buFont typeface="Wingdings 3" pitchFamily="18" charset="2"/>
              <a:buNone/>
              <a:defRPr/>
            </a:pPr>
            <a:endParaRPr lang="pt-BR" sz="2000" dirty="0">
              <a:latin typeface="Arial" panose="020B0604020202020204" pitchFamily="34" charset="0"/>
              <a:cs typeface="Arial" panose="020B0604020202020204"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109570" name="Espaço Reservado para Conteúdo 1"/>
          <p:cNvSpPr>
            <a:spLocks noGrp="1"/>
          </p:cNvSpPr>
          <p:nvPr>
            <p:ph idx="1"/>
          </p:nvPr>
        </p:nvSpPr>
        <p:spPr>
          <a:xfrm>
            <a:off x="468313" y="1125538"/>
            <a:ext cx="8229600" cy="5399087"/>
          </a:xfrm>
        </p:spPr>
        <p:txBody>
          <a:bodyPr/>
          <a:lstStyle/>
          <a:p>
            <a:pPr marL="107950" indent="0">
              <a:buFont typeface="Wingdings 3" pitchFamily="18" charset="2"/>
              <a:buNone/>
            </a:pPr>
            <a:r>
              <a:rPr lang="pt-BR" altLang="pt-BR" sz="2000">
                <a:latin typeface="Arial" charset="0"/>
                <a:cs typeface="Arial" charset="0"/>
              </a:rPr>
              <a:t>Internautas costumam manifestar suas opiniões sobre artigos on-line por meio da postagem de comentários. O comentário que exemplifica o engajamento proposto na quarta dica da campanha apresentada no texto é:</a:t>
            </a:r>
          </a:p>
          <a:p>
            <a:pPr marL="107950" indent="0">
              <a:buFont typeface="Wingdings 3" pitchFamily="18" charset="2"/>
              <a:buNone/>
            </a:pPr>
            <a:endParaRPr lang="pt-BR" altLang="pt-BR" sz="2000">
              <a:latin typeface="Arial" charset="0"/>
              <a:cs typeface="Arial" charset="0"/>
            </a:endParaRPr>
          </a:p>
          <a:p>
            <a:pPr marL="107950" indent="0">
              <a:buFont typeface="Wingdings 3" pitchFamily="18" charset="2"/>
              <a:buNone/>
            </a:pPr>
            <a:r>
              <a:rPr lang="pt-BR" altLang="pt-BR" sz="2000">
                <a:latin typeface="Arial" charset="0"/>
                <a:cs typeface="Arial" charset="0"/>
              </a:rPr>
              <a:t>a) “Lá na minha escola, aprendi a jogar capoeira para uma apresentação no Dia da Consciência Negra.”</a:t>
            </a:r>
          </a:p>
          <a:p>
            <a:pPr marL="107950" indent="0">
              <a:buFont typeface="Wingdings 3" pitchFamily="18" charset="2"/>
              <a:buNone/>
            </a:pPr>
            <a:r>
              <a:rPr lang="pt-BR" altLang="pt-BR" sz="2000">
                <a:latin typeface="Arial" charset="0"/>
                <a:cs typeface="Arial" charset="0"/>
              </a:rPr>
              <a:t>b )“Outro dia assisti na TV uma reportagem sobre respeito à diversidade. Gente de todos os tipos, várias tribos. Curti bastante.”</a:t>
            </a:r>
          </a:p>
          <a:p>
            <a:pPr marL="107950" indent="0">
              <a:buFont typeface="Wingdings 3" pitchFamily="18" charset="2"/>
              <a:buNone/>
            </a:pPr>
            <a:r>
              <a:rPr lang="pt-BR" altLang="pt-BR" sz="2000">
                <a:latin typeface="Arial" charset="0"/>
                <a:cs typeface="Arial" charset="0"/>
              </a:rPr>
              <a:t>c )“Eu me inscrevi no Programa Jovens Embaixadores para mostrar o que tem de bom em meu país e conhecer outras formas de ser.”</a:t>
            </a:r>
          </a:p>
          <a:p>
            <a:pPr marL="107950" indent="0">
              <a:buFont typeface="Wingdings 3" pitchFamily="18" charset="2"/>
              <a:buNone/>
            </a:pPr>
            <a:r>
              <a:rPr lang="pt-BR" altLang="pt-BR" sz="2000">
                <a:latin typeface="Arial" charset="0"/>
                <a:cs typeface="Arial" charset="0"/>
              </a:rPr>
              <a:t>d )“Curto muito bater papo na internet. Meus amigos estrangeiros me ajudam a aperfeiçoar minha proficiência em língua estrangeira.”</a:t>
            </a:r>
          </a:p>
          <a:p>
            <a:pPr marL="107950" indent="0">
              <a:buFont typeface="Wingdings 3" pitchFamily="18" charset="2"/>
              <a:buNone/>
            </a:pPr>
            <a:r>
              <a:rPr lang="pt-BR" altLang="pt-BR" sz="2000">
                <a:latin typeface="Arial" charset="0"/>
                <a:cs typeface="Arial" charset="0"/>
              </a:rPr>
              <a:t>e)“Pesquisei em sites de culinária e preparei uma festa árabe para uns amigos da escola. Eles adoraram, principalmente, os doces!”  </a:t>
            </a:r>
          </a:p>
          <a:p>
            <a:pPr marL="107950" indent="0">
              <a:buFont typeface="Wingdings 3" pitchFamily="18" charset="2"/>
              <a:buNone/>
            </a:pPr>
            <a:endParaRPr lang="pt-BR" altLang="pt-BR" sz="2000">
              <a:latin typeface="Arial" charset="0"/>
              <a:cs typeface="Arial"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110594" name="Espaço Reservado para Conteúdo 1"/>
          <p:cNvSpPr>
            <a:spLocks noGrp="1"/>
          </p:cNvSpPr>
          <p:nvPr>
            <p:ph idx="1"/>
          </p:nvPr>
        </p:nvSpPr>
        <p:spPr>
          <a:xfrm>
            <a:off x="468313" y="1125538"/>
            <a:ext cx="8229600" cy="5399087"/>
          </a:xfrm>
        </p:spPr>
        <p:txBody>
          <a:bodyPr/>
          <a:lstStyle/>
          <a:p>
            <a:pPr marL="107950" indent="0">
              <a:buFont typeface="Wingdings 3" pitchFamily="18" charset="2"/>
              <a:buNone/>
            </a:pPr>
            <a:r>
              <a:rPr lang="pt-BR" altLang="pt-BR" sz="2000">
                <a:latin typeface="Arial" charset="0"/>
                <a:cs typeface="Arial" charset="0"/>
              </a:rPr>
              <a:t>Internautas costumam manifestar suas opiniões sobre artigos on-line por meio da postagem de comentários. O comentário que exemplifica o engajamento proposto na quarta dica da campanha apresentada no texto é:</a:t>
            </a:r>
          </a:p>
          <a:p>
            <a:pPr marL="107950" indent="0">
              <a:buFont typeface="Wingdings 3" pitchFamily="18" charset="2"/>
              <a:buNone/>
            </a:pPr>
            <a:endParaRPr lang="pt-BR" altLang="pt-BR" sz="2000">
              <a:latin typeface="Arial" charset="0"/>
              <a:cs typeface="Arial" charset="0"/>
            </a:endParaRPr>
          </a:p>
          <a:p>
            <a:pPr marL="107950" indent="0">
              <a:buFont typeface="Wingdings 3" pitchFamily="18" charset="2"/>
              <a:buNone/>
            </a:pPr>
            <a:r>
              <a:rPr lang="pt-BR" altLang="pt-BR" sz="2000">
                <a:latin typeface="Arial" charset="0"/>
                <a:cs typeface="Arial" charset="0"/>
              </a:rPr>
              <a:t>a) “Lá na minha escola, aprendi a jogar capoeira para uma apresentação no Dia da Consciência Negra.”</a:t>
            </a:r>
          </a:p>
          <a:p>
            <a:pPr marL="107950" indent="0">
              <a:buFont typeface="Wingdings 3" pitchFamily="18" charset="2"/>
              <a:buNone/>
            </a:pPr>
            <a:r>
              <a:rPr lang="pt-BR" altLang="pt-BR" sz="2000">
                <a:latin typeface="Arial" charset="0"/>
                <a:cs typeface="Arial" charset="0"/>
              </a:rPr>
              <a:t>b )“Outro dia assisti na TV uma reportagem sobre respeito à diversidade. Gente de todos os tipos, várias tribos. Curti bastante.”</a:t>
            </a:r>
          </a:p>
          <a:p>
            <a:pPr marL="107950" indent="0">
              <a:buFont typeface="Wingdings 3" pitchFamily="18" charset="2"/>
              <a:buNone/>
            </a:pPr>
            <a:r>
              <a:rPr lang="pt-BR" altLang="pt-BR" sz="2000">
                <a:solidFill>
                  <a:srgbClr val="FF0000"/>
                </a:solidFill>
                <a:latin typeface="Arial" charset="0"/>
                <a:cs typeface="Arial" charset="0"/>
              </a:rPr>
              <a:t>c )“Eu me inscrevi no Programa Jovens Embaixadores para mostrar o que tem de bom em meu país e conhecer outras formas de ser.”</a:t>
            </a:r>
          </a:p>
          <a:p>
            <a:pPr marL="107950" indent="0">
              <a:buFont typeface="Wingdings 3" pitchFamily="18" charset="2"/>
              <a:buNone/>
            </a:pPr>
            <a:r>
              <a:rPr lang="pt-BR" altLang="pt-BR" sz="2000">
                <a:latin typeface="Arial" charset="0"/>
                <a:cs typeface="Arial" charset="0"/>
              </a:rPr>
              <a:t>d )“Curto muito bater papo na internet. Meus amigos estrangeiros me ajudam a aperfeiçoar minha proficiência em língua estrangeira.”</a:t>
            </a:r>
          </a:p>
          <a:p>
            <a:pPr marL="107950" indent="0">
              <a:buFont typeface="Wingdings 3" pitchFamily="18" charset="2"/>
              <a:buNone/>
            </a:pPr>
            <a:r>
              <a:rPr lang="pt-BR" altLang="pt-BR" sz="2000">
                <a:latin typeface="Arial" charset="0"/>
                <a:cs typeface="Arial" charset="0"/>
              </a:rPr>
              <a:t>e)“Pesquisei em sites de culinária e preparei uma festa árabe para uns amigos da escola. Eles adoraram, principalmente, os doces!”  </a:t>
            </a:r>
          </a:p>
          <a:p>
            <a:pPr marL="107950" indent="0">
              <a:buFont typeface="Wingdings 3" pitchFamily="18" charset="2"/>
              <a:buNone/>
            </a:pPr>
            <a:endParaRPr lang="pt-BR" altLang="pt-BR" sz="2000">
              <a:latin typeface="Arial" charset="0"/>
              <a:cs typeface="Arial"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111618" name="Espaço Reservado para Conteúdo 1"/>
          <p:cNvSpPr>
            <a:spLocks noGrp="1"/>
          </p:cNvSpPr>
          <p:nvPr>
            <p:ph idx="1"/>
          </p:nvPr>
        </p:nvSpPr>
        <p:spPr>
          <a:xfrm>
            <a:off x="395288" y="1125538"/>
            <a:ext cx="8291512" cy="5327650"/>
          </a:xfrm>
        </p:spPr>
        <p:txBody>
          <a:bodyPr/>
          <a:lstStyle/>
          <a:p>
            <a:pPr marL="107950" indent="0" algn="ctr">
              <a:buFont typeface="Wingdings 3" pitchFamily="18" charset="2"/>
              <a:buNone/>
            </a:pPr>
            <a:r>
              <a:rPr lang="en-US" altLang="pt-BR" sz="2000" b="1">
                <a:latin typeface="Arial" charset="0"/>
                <a:cs typeface="Arial" charset="0"/>
              </a:rPr>
              <a:t>After prison blaze kills hundreds in Honduras,</a:t>
            </a:r>
            <a:endParaRPr lang="pt-BR" altLang="pt-BR" sz="2000">
              <a:latin typeface="Arial" charset="0"/>
              <a:cs typeface="Arial" charset="0"/>
            </a:endParaRPr>
          </a:p>
          <a:p>
            <a:pPr marL="107950" indent="0" algn="ctr">
              <a:buFont typeface="Wingdings 3" pitchFamily="18" charset="2"/>
              <a:buNone/>
            </a:pPr>
            <a:r>
              <a:rPr lang="en-US" altLang="pt-BR" sz="2000" b="1">
                <a:latin typeface="Arial" charset="0"/>
                <a:cs typeface="Arial" charset="0"/>
              </a:rPr>
              <a:t>UN warns on overcrowding</a:t>
            </a:r>
            <a:endParaRPr lang="pt-BR" altLang="pt-BR" sz="2000">
              <a:latin typeface="Arial" charset="0"/>
              <a:cs typeface="Arial" charset="0"/>
            </a:endParaRPr>
          </a:p>
          <a:p>
            <a:pPr marL="107950" indent="0">
              <a:buFont typeface="Wingdings 3" pitchFamily="18" charset="2"/>
              <a:buNone/>
            </a:pPr>
            <a:r>
              <a:rPr lang="en-US" altLang="pt-BR" sz="1200">
                <a:latin typeface="Arial" charset="0"/>
                <a:cs typeface="Arial" charset="0"/>
              </a:rPr>
              <a:t>15 February 2012</a:t>
            </a:r>
            <a:endParaRPr lang="pt-BR" altLang="pt-BR" sz="1200">
              <a:latin typeface="Arial" charset="0"/>
              <a:cs typeface="Arial" charset="0"/>
            </a:endParaRPr>
          </a:p>
          <a:p>
            <a:pPr marL="107950" indent="0">
              <a:buFont typeface="Wingdings 3" pitchFamily="18" charset="2"/>
              <a:buNone/>
            </a:pPr>
            <a:r>
              <a:rPr lang="en-US" altLang="pt-BR" sz="2000">
                <a:latin typeface="Arial" charset="0"/>
                <a:cs typeface="Arial" charset="0"/>
              </a:rPr>
              <a:t>A United Nations human rights official today called on Latin American countries to tackle the problem of prison overcrowding in the wake of an overnight fire at a jail in Honduras that killed hundreds of inmates. More than 300 prisoners are reported to have died in the blaze at the prison, located north of the capital, Tegucigalpa, with dozens of others still missing and presumed dead. Antonio Maldonado, human rights adviser for the UN system in Honduras, told UN Radio today that overcrowding may have contributed to the death toll. “But we have to wait until a thorough investigation is conducted so we can reach a precise cause,” he said. “But of course there is a problem of overcrowding in the prison system, not only in this country, but also in many other prisons in Latin America.”</a:t>
            </a:r>
          </a:p>
          <a:p>
            <a:pPr marL="107950" indent="0">
              <a:buFont typeface="Wingdings 3" pitchFamily="18" charset="2"/>
              <a:buNone/>
            </a:pPr>
            <a:endParaRPr lang="pt-BR" altLang="pt-BR" sz="2000">
              <a:latin typeface="Arial" charset="0"/>
              <a:cs typeface="Arial" charset="0"/>
            </a:endParaRPr>
          </a:p>
          <a:p>
            <a:pPr marL="107950" indent="0">
              <a:buFont typeface="Wingdings 3" pitchFamily="18" charset="2"/>
              <a:buNone/>
            </a:pPr>
            <a:r>
              <a:rPr lang="pt-BR" altLang="pt-BR" sz="1000">
                <a:latin typeface="Arial" charset="0"/>
                <a:cs typeface="Arial" charset="0"/>
              </a:rPr>
              <a:t>Disponível em: www.un.org. Acesso em: 22 fev. 2012 (adaptado).</a:t>
            </a:r>
          </a:p>
          <a:p>
            <a:pPr marL="107950" indent="0">
              <a:buFont typeface="Wingdings 3" pitchFamily="18" charset="2"/>
              <a:buNone/>
            </a:pPr>
            <a:endParaRPr lang="pt-BR" altLang="pt-BR" sz="2000">
              <a:latin typeface="Arial" charset="0"/>
              <a:cs typeface="Arial" charset="0"/>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922114"/>
          </a:xfrm>
        </p:spPr>
        <p:txBody>
          <a:bodyPr/>
          <a:lstStyle/>
          <a:p>
            <a:pPr algn="ctr">
              <a:defRPr/>
            </a:pPr>
            <a:r>
              <a:rPr lang="en-US" dirty="0"/>
              <a:t>ENEM – 2013 – </a:t>
            </a:r>
            <a:r>
              <a:rPr lang="en-US" dirty="0" err="1"/>
              <a:t>Inglês</a:t>
            </a:r>
            <a:endParaRPr lang="pt-BR" dirty="0"/>
          </a:p>
        </p:txBody>
      </p:sp>
      <p:sp>
        <p:nvSpPr>
          <p:cNvPr id="112642" name="Espaço Reservado para Conteúdo 1"/>
          <p:cNvSpPr>
            <a:spLocks noGrp="1"/>
          </p:cNvSpPr>
          <p:nvPr>
            <p:ph idx="1"/>
          </p:nvPr>
        </p:nvSpPr>
        <p:spPr>
          <a:xfrm>
            <a:off x="395288" y="1125538"/>
            <a:ext cx="8291512" cy="5327650"/>
          </a:xfrm>
          <a:solidFill>
            <a:schemeClr val="bg2"/>
          </a:solidFill>
        </p:spPr>
        <p:txBody>
          <a:bodyPr/>
          <a:lstStyle/>
          <a:p>
            <a:pPr marL="107950" indent="0" algn="ctr">
              <a:buFont typeface="Wingdings 3" pitchFamily="18" charset="2"/>
              <a:buNone/>
            </a:pPr>
            <a:r>
              <a:rPr lang="en-US" altLang="pt-BR" sz="2000" b="1" dirty="0">
                <a:latin typeface="Arial" charset="0"/>
                <a:cs typeface="Arial" charset="0"/>
              </a:rPr>
              <a:t>After </a:t>
            </a:r>
            <a:r>
              <a:rPr lang="en-US" altLang="pt-BR" sz="2000" b="1" dirty="0">
                <a:solidFill>
                  <a:srgbClr val="0070C0"/>
                </a:solidFill>
                <a:latin typeface="Arial" charset="0"/>
                <a:cs typeface="Arial" charset="0"/>
              </a:rPr>
              <a:t>prison</a:t>
            </a:r>
            <a:r>
              <a:rPr lang="en-US" altLang="pt-BR" sz="2000" b="1" dirty="0">
                <a:latin typeface="Arial" charset="0"/>
                <a:cs typeface="Arial" charset="0"/>
              </a:rPr>
              <a:t> blaze </a:t>
            </a:r>
            <a:r>
              <a:rPr lang="en-US" altLang="pt-BR" sz="2000" b="1" dirty="0">
                <a:solidFill>
                  <a:srgbClr val="0070C0"/>
                </a:solidFill>
                <a:latin typeface="Arial" charset="0"/>
                <a:cs typeface="Arial" charset="0"/>
              </a:rPr>
              <a:t>kills</a:t>
            </a:r>
            <a:r>
              <a:rPr lang="en-US" altLang="pt-BR" sz="2000" b="1" dirty="0">
                <a:latin typeface="Arial" charset="0"/>
                <a:cs typeface="Arial" charset="0"/>
              </a:rPr>
              <a:t> hundreds in </a:t>
            </a:r>
            <a:r>
              <a:rPr lang="en-US" altLang="pt-BR" sz="2000" b="1" dirty="0">
                <a:solidFill>
                  <a:srgbClr val="0070C0"/>
                </a:solidFill>
                <a:latin typeface="Arial" charset="0"/>
                <a:cs typeface="Arial" charset="0"/>
              </a:rPr>
              <a:t>Honduras</a:t>
            </a:r>
            <a:r>
              <a:rPr lang="en-US" altLang="pt-BR" sz="2000" b="1" dirty="0">
                <a:latin typeface="Arial" charset="0"/>
                <a:cs typeface="Arial" charset="0"/>
              </a:rPr>
              <a:t>,</a:t>
            </a:r>
            <a:endParaRPr lang="pt-BR" altLang="pt-BR" sz="2000" dirty="0">
              <a:latin typeface="Arial" charset="0"/>
              <a:cs typeface="Arial" charset="0"/>
            </a:endParaRPr>
          </a:p>
          <a:p>
            <a:pPr marL="107950" indent="0" algn="ctr">
              <a:buFont typeface="Wingdings 3" pitchFamily="18" charset="2"/>
              <a:buNone/>
            </a:pPr>
            <a:r>
              <a:rPr lang="en-US" altLang="pt-BR" sz="2000" b="1" dirty="0">
                <a:solidFill>
                  <a:srgbClr val="0070C0"/>
                </a:solidFill>
                <a:latin typeface="Arial" charset="0"/>
                <a:cs typeface="Arial" charset="0"/>
              </a:rPr>
              <a:t>UN </a:t>
            </a:r>
            <a:r>
              <a:rPr lang="en-US" altLang="pt-BR" sz="2000" b="1" dirty="0">
                <a:latin typeface="Arial" charset="0"/>
                <a:cs typeface="Arial" charset="0"/>
              </a:rPr>
              <a:t>warns on overcrowding</a:t>
            </a:r>
            <a:endParaRPr lang="pt-BR" altLang="pt-BR" sz="2000" b="1" dirty="0">
              <a:latin typeface="Arial" charset="0"/>
              <a:cs typeface="Arial" charset="0"/>
            </a:endParaRPr>
          </a:p>
          <a:p>
            <a:pPr marL="107950" indent="0">
              <a:buFont typeface="Wingdings 3" pitchFamily="18" charset="2"/>
              <a:buNone/>
            </a:pPr>
            <a:r>
              <a:rPr lang="en-US" altLang="pt-BR" sz="1200" dirty="0">
                <a:latin typeface="Arial" charset="0"/>
                <a:cs typeface="Arial" charset="0"/>
              </a:rPr>
              <a:t>15 February 2012</a:t>
            </a:r>
            <a:endParaRPr lang="pt-BR" altLang="pt-BR" sz="1200" dirty="0">
              <a:solidFill>
                <a:srgbClr val="0070C0"/>
              </a:solidFill>
              <a:latin typeface="Arial" charset="0"/>
              <a:cs typeface="Arial" charset="0"/>
            </a:endParaRPr>
          </a:p>
          <a:p>
            <a:pPr marL="107950" indent="0">
              <a:buFont typeface="Wingdings 3" pitchFamily="18" charset="2"/>
              <a:buNone/>
            </a:pPr>
            <a:r>
              <a:rPr lang="en-US" altLang="pt-BR" sz="2000" dirty="0">
                <a:solidFill>
                  <a:srgbClr val="0070C0"/>
                </a:solidFill>
                <a:latin typeface="Arial" charset="0"/>
                <a:cs typeface="Arial" charset="0"/>
              </a:rPr>
              <a:t>A United Nations human </a:t>
            </a:r>
            <a:r>
              <a:rPr lang="en-US" altLang="pt-BR" sz="2000" dirty="0">
                <a:latin typeface="Arial" charset="0"/>
                <a:cs typeface="Arial" charset="0"/>
              </a:rPr>
              <a:t>rights </a:t>
            </a:r>
            <a:r>
              <a:rPr lang="en-US" altLang="pt-BR" sz="2000" dirty="0">
                <a:solidFill>
                  <a:srgbClr val="0070C0"/>
                </a:solidFill>
                <a:latin typeface="Arial" charset="0"/>
                <a:cs typeface="Arial" charset="0"/>
              </a:rPr>
              <a:t>official</a:t>
            </a:r>
            <a:r>
              <a:rPr lang="en-US" altLang="pt-BR" sz="2000" dirty="0">
                <a:latin typeface="Arial" charset="0"/>
                <a:cs typeface="Arial" charset="0"/>
              </a:rPr>
              <a:t> today called on </a:t>
            </a:r>
            <a:r>
              <a:rPr lang="en-US" altLang="pt-BR" sz="2000" dirty="0">
                <a:solidFill>
                  <a:srgbClr val="0070C0"/>
                </a:solidFill>
                <a:latin typeface="Arial" charset="0"/>
                <a:cs typeface="Arial" charset="0"/>
              </a:rPr>
              <a:t>Latin American </a:t>
            </a:r>
            <a:r>
              <a:rPr lang="en-US" altLang="pt-BR" sz="2000" dirty="0">
                <a:latin typeface="Arial" charset="0"/>
                <a:cs typeface="Arial" charset="0"/>
              </a:rPr>
              <a:t>countries to tackle the </a:t>
            </a:r>
            <a:r>
              <a:rPr lang="en-US" altLang="pt-BR" sz="2000" dirty="0">
                <a:solidFill>
                  <a:srgbClr val="0070C0"/>
                </a:solidFill>
                <a:latin typeface="Arial" charset="0"/>
                <a:cs typeface="Arial" charset="0"/>
              </a:rPr>
              <a:t>problem of prison </a:t>
            </a:r>
            <a:r>
              <a:rPr lang="en-US" altLang="pt-BR" sz="2000" dirty="0">
                <a:latin typeface="Arial" charset="0"/>
                <a:cs typeface="Arial" charset="0"/>
              </a:rPr>
              <a:t>overcrowding in the wake of an overnight fire at a jail in </a:t>
            </a:r>
            <a:r>
              <a:rPr lang="en-US" altLang="pt-BR" sz="2000" dirty="0">
                <a:solidFill>
                  <a:srgbClr val="0070C0"/>
                </a:solidFill>
                <a:latin typeface="Arial" charset="0"/>
                <a:cs typeface="Arial" charset="0"/>
              </a:rPr>
              <a:t>Honduras</a:t>
            </a:r>
            <a:r>
              <a:rPr lang="en-US" altLang="pt-BR" sz="2000" dirty="0">
                <a:latin typeface="Arial" charset="0"/>
                <a:cs typeface="Arial" charset="0"/>
              </a:rPr>
              <a:t> that </a:t>
            </a:r>
            <a:r>
              <a:rPr lang="en-US" altLang="pt-BR" sz="2000" dirty="0">
                <a:solidFill>
                  <a:srgbClr val="0070C0"/>
                </a:solidFill>
                <a:latin typeface="Arial" charset="0"/>
                <a:cs typeface="Arial" charset="0"/>
              </a:rPr>
              <a:t>killed</a:t>
            </a:r>
            <a:r>
              <a:rPr lang="en-US" altLang="pt-BR" sz="2000" dirty="0">
                <a:latin typeface="Arial" charset="0"/>
                <a:cs typeface="Arial" charset="0"/>
              </a:rPr>
              <a:t> hundreds of inmates. More than </a:t>
            </a:r>
            <a:r>
              <a:rPr lang="en-US" altLang="pt-BR" sz="2000" dirty="0">
                <a:solidFill>
                  <a:srgbClr val="0070C0"/>
                </a:solidFill>
                <a:latin typeface="Arial" charset="0"/>
                <a:cs typeface="Arial" charset="0"/>
              </a:rPr>
              <a:t>300 prisoners </a:t>
            </a:r>
            <a:r>
              <a:rPr lang="en-US" altLang="pt-BR" sz="2000" dirty="0">
                <a:latin typeface="Arial" charset="0"/>
                <a:cs typeface="Arial" charset="0"/>
              </a:rPr>
              <a:t>are </a:t>
            </a:r>
            <a:r>
              <a:rPr lang="en-US" altLang="pt-BR" sz="2000" dirty="0">
                <a:solidFill>
                  <a:srgbClr val="0070C0"/>
                </a:solidFill>
                <a:latin typeface="Arial" charset="0"/>
                <a:cs typeface="Arial" charset="0"/>
              </a:rPr>
              <a:t>reported</a:t>
            </a:r>
            <a:r>
              <a:rPr lang="en-US" altLang="pt-BR" sz="2000" dirty="0">
                <a:latin typeface="Arial" charset="0"/>
                <a:cs typeface="Arial" charset="0"/>
              </a:rPr>
              <a:t> to have </a:t>
            </a:r>
            <a:r>
              <a:rPr lang="en-US" altLang="pt-BR" sz="2000" dirty="0">
                <a:solidFill>
                  <a:srgbClr val="0070C0"/>
                </a:solidFill>
                <a:latin typeface="Arial" charset="0"/>
                <a:cs typeface="Arial" charset="0"/>
              </a:rPr>
              <a:t>died</a:t>
            </a:r>
            <a:r>
              <a:rPr lang="en-US" altLang="pt-BR" sz="2000" dirty="0">
                <a:latin typeface="Arial" charset="0"/>
                <a:cs typeface="Arial" charset="0"/>
              </a:rPr>
              <a:t> in the blaze at the </a:t>
            </a:r>
            <a:r>
              <a:rPr lang="en-US" altLang="pt-BR" sz="2000" dirty="0">
                <a:solidFill>
                  <a:srgbClr val="0070C0"/>
                </a:solidFill>
                <a:latin typeface="Arial" charset="0"/>
                <a:cs typeface="Arial" charset="0"/>
              </a:rPr>
              <a:t>prison</a:t>
            </a:r>
            <a:r>
              <a:rPr lang="en-US" altLang="pt-BR" sz="2000" dirty="0">
                <a:latin typeface="Arial" charset="0"/>
                <a:cs typeface="Arial" charset="0"/>
              </a:rPr>
              <a:t>, </a:t>
            </a:r>
            <a:r>
              <a:rPr lang="en-US" altLang="pt-BR" sz="2000" dirty="0">
                <a:solidFill>
                  <a:srgbClr val="0070C0"/>
                </a:solidFill>
                <a:latin typeface="Arial" charset="0"/>
                <a:cs typeface="Arial" charset="0"/>
              </a:rPr>
              <a:t>located north of the capital</a:t>
            </a:r>
            <a:r>
              <a:rPr lang="en-US" altLang="pt-BR" sz="2000" dirty="0">
                <a:latin typeface="Arial" charset="0"/>
                <a:cs typeface="Arial" charset="0"/>
              </a:rPr>
              <a:t>, </a:t>
            </a:r>
            <a:r>
              <a:rPr lang="en-US" altLang="pt-BR" sz="2000" dirty="0">
                <a:solidFill>
                  <a:srgbClr val="0070C0"/>
                </a:solidFill>
                <a:latin typeface="Arial" charset="0"/>
                <a:cs typeface="Arial" charset="0"/>
              </a:rPr>
              <a:t>Tegucigalpa</a:t>
            </a:r>
            <a:r>
              <a:rPr lang="en-US" altLang="pt-BR" sz="2000" dirty="0">
                <a:latin typeface="Arial" charset="0"/>
                <a:cs typeface="Arial" charset="0"/>
              </a:rPr>
              <a:t>, with </a:t>
            </a:r>
            <a:r>
              <a:rPr lang="en-US" altLang="pt-BR" sz="2000" dirty="0">
                <a:solidFill>
                  <a:srgbClr val="0070C0"/>
                </a:solidFill>
                <a:latin typeface="Arial" charset="0"/>
                <a:cs typeface="Arial" charset="0"/>
              </a:rPr>
              <a:t>dozens</a:t>
            </a:r>
            <a:r>
              <a:rPr lang="en-US" altLang="pt-BR" sz="2000" dirty="0">
                <a:latin typeface="Arial" charset="0"/>
                <a:cs typeface="Arial" charset="0"/>
              </a:rPr>
              <a:t> of others still missing and </a:t>
            </a:r>
            <a:r>
              <a:rPr lang="en-US" altLang="pt-BR" sz="2000" dirty="0">
                <a:solidFill>
                  <a:srgbClr val="0070C0"/>
                </a:solidFill>
                <a:latin typeface="Arial" charset="0"/>
                <a:cs typeface="Arial" charset="0"/>
              </a:rPr>
              <a:t>presumed dead. Antonio Maldonado, human </a:t>
            </a:r>
            <a:r>
              <a:rPr lang="en-US" altLang="pt-BR" sz="2000" dirty="0">
                <a:latin typeface="Arial" charset="0"/>
                <a:cs typeface="Arial" charset="0"/>
              </a:rPr>
              <a:t>rights adviser for the </a:t>
            </a:r>
            <a:r>
              <a:rPr lang="en-US" altLang="pt-BR" sz="2000" dirty="0">
                <a:solidFill>
                  <a:srgbClr val="0070C0"/>
                </a:solidFill>
                <a:latin typeface="Arial" charset="0"/>
                <a:cs typeface="Arial" charset="0"/>
              </a:rPr>
              <a:t>UN system in Honduras</a:t>
            </a:r>
            <a:r>
              <a:rPr lang="en-US" altLang="pt-BR" sz="2000" dirty="0">
                <a:latin typeface="Arial" charset="0"/>
                <a:cs typeface="Arial" charset="0"/>
              </a:rPr>
              <a:t>, told </a:t>
            </a:r>
            <a:r>
              <a:rPr lang="en-US" altLang="pt-BR" sz="2000" dirty="0">
                <a:solidFill>
                  <a:srgbClr val="0070C0"/>
                </a:solidFill>
                <a:latin typeface="Arial" charset="0"/>
                <a:cs typeface="Arial" charset="0"/>
              </a:rPr>
              <a:t>UN Radio </a:t>
            </a:r>
            <a:r>
              <a:rPr lang="en-US" altLang="pt-BR" sz="2000" dirty="0">
                <a:latin typeface="Arial" charset="0"/>
                <a:cs typeface="Arial" charset="0"/>
              </a:rPr>
              <a:t>today that overcrowding may have </a:t>
            </a:r>
            <a:r>
              <a:rPr lang="en-US" altLang="pt-BR" sz="2000" dirty="0">
                <a:solidFill>
                  <a:srgbClr val="0070C0"/>
                </a:solidFill>
                <a:latin typeface="Arial" charset="0"/>
                <a:cs typeface="Arial" charset="0"/>
              </a:rPr>
              <a:t>contributed</a:t>
            </a:r>
            <a:r>
              <a:rPr lang="en-US" altLang="pt-BR" sz="2000" dirty="0">
                <a:latin typeface="Arial" charset="0"/>
                <a:cs typeface="Arial" charset="0"/>
              </a:rPr>
              <a:t> to the </a:t>
            </a:r>
            <a:r>
              <a:rPr lang="en-US" altLang="pt-BR" sz="2000" dirty="0">
                <a:solidFill>
                  <a:srgbClr val="0070C0"/>
                </a:solidFill>
                <a:latin typeface="Arial" charset="0"/>
                <a:cs typeface="Arial" charset="0"/>
              </a:rPr>
              <a:t>death</a:t>
            </a:r>
            <a:r>
              <a:rPr lang="en-US" altLang="pt-BR" sz="2000" dirty="0">
                <a:latin typeface="Arial" charset="0"/>
                <a:cs typeface="Arial" charset="0"/>
              </a:rPr>
              <a:t> toll. “But we have to wait until a thorough </a:t>
            </a:r>
            <a:r>
              <a:rPr lang="en-US" altLang="pt-BR" sz="2000" dirty="0">
                <a:solidFill>
                  <a:srgbClr val="0070C0"/>
                </a:solidFill>
                <a:latin typeface="Arial" charset="0"/>
                <a:cs typeface="Arial" charset="0"/>
              </a:rPr>
              <a:t>investigation is conducted </a:t>
            </a:r>
            <a:r>
              <a:rPr lang="en-US" altLang="pt-BR" sz="2000" dirty="0">
                <a:latin typeface="Arial" charset="0"/>
                <a:cs typeface="Arial" charset="0"/>
              </a:rPr>
              <a:t>so we can reach a </a:t>
            </a:r>
            <a:r>
              <a:rPr lang="en-US" altLang="pt-BR" sz="2000" dirty="0">
                <a:solidFill>
                  <a:srgbClr val="0070C0"/>
                </a:solidFill>
                <a:latin typeface="Arial" charset="0"/>
                <a:cs typeface="Arial" charset="0"/>
              </a:rPr>
              <a:t>precise cause</a:t>
            </a:r>
            <a:r>
              <a:rPr lang="en-US" altLang="pt-BR" sz="2000" dirty="0">
                <a:latin typeface="Arial" charset="0"/>
                <a:cs typeface="Arial" charset="0"/>
              </a:rPr>
              <a:t>,” he said. “But of course there is </a:t>
            </a:r>
            <a:r>
              <a:rPr lang="en-US" altLang="pt-BR" sz="2000" dirty="0">
                <a:solidFill>
                  <a:srgbClr val="0070C0"/>
                </a:solidFill>
                <a:latin typeface="Arial" charset="0"/>
                <a:cs typeface="Arial" charset="0"/>
              </a:rPr>
              <a:t>a problem </a:t>
            </a:r>
            <a:r>
              <a:rPr lang="en-US" altLang="pt-BR" sz="2000" dirty="0">
                <a:latin typeface="Arial" charset="0"/>
                <a:cs typeface="Arial" charset="0"/>
              </a:rPr>
              <a:t>of overcrowding in the </a:t>
            </a:r>
            <a:r>
              <a:rPr lang="en-US" altLang="pt-BR" sz="2000" dirty="0">
                <a:solidFill>
                  <a:srgbClr val="0070C0"/>
                </a:solidFill>
                <a:latin typeface="Arial" charset="0"/>
                <a:cs typeface="Arial" charset="0"/>
              </a:rPr>
              <a:t>prison system</a:t>
            </a:r>
            <a:r>
              <a:rPr lang="en-US" altLang="pt-BR" sz="2000" dirty="0">
                <a:latin typeface="Arial" charset="0"/>
                <a:cs typeface="Arial" charset="0"/>
              </a:rPr>
              <a:t>, not only in this country, but also in many other </a:t>
            </a:r>
            <a:r>
              <a:rPr lang="en-US" altLang="pt-BR" sz="2000" dirty="0">
                <a:solidFill>
                  <a:srgbClr val="0070C0"/>
                </a:solidFill>
                <a:latin typeface="Arial" charset="0"/>
                <a:cs typeface="Arial" charset="0"/>
              </a:rPr>
              <a:t>prisons in Latin America</a:t>
            </a:r>
            <a:r>
              <a:rPr lang="en-US" altLang="pt-BR" sz="2000" dirty="0">
                <a:latin typeface="Arial" charset="0"/>
                <a:cs typeface="Arial" charset="0"/>
              </a:rPr>
              <a:t>.”</a:t>
            </a:r>
          </a:p>
          <a:p>
            <a:pPr marL="107950" indent="0">
              <a:buFont typeface="Wingdings 3" pitchFamily="18" charset="2"/>
              <a:buNone/>
            </a:pPr>
            <a:endParaRPr lang="pt-BR" altLang="pt-BR" sz="2000" dirty="0">
              <a:latin typeface="Arial" charset="0"/>
              <a:cs typeface="Arial" charset="0"/>
            </a:endParaRPr>
          </a:p>
          <a:p>
            <a:pPr marL="107950" indent="0">
              <a:buFont typeface="Wingdings 3" pitchFamily="18" charset="2"/>
              <a:buNone/>
            </a:pPr>
            <a:r>
              <a:rPr lang="pt-BR" altLang="pt-BR" sz="1000" dirty="0">
                <a:latin typeface="Arial" charset="0"/>
                <a:cs typeface="Arial" charset="0"/>
              </a:rPr>
              <a:t>Disponível em: www.un.org. Acesso em: 22 fev. 2012 (adaptado).</a:t>
            </a:r>
          </a:p>
          <a:p>
            <a:pPr marL="107950" indent="0">
              <a:buFont typeface="Wingdings 3" pitchFamily="18" charset="2"/>
              <a:buNone/>
            </a:pPr>
            <a:endParaRPr lang="pt-BR" altLang="pt-BR" sz="2000" dirty="0">
              <a:latin typeface="Arial" charset="0"/>
              <a:cs typeface="Arial"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922114"/>
          </a:xfrm>
        </p:spPr>
        <p:txBody>
          <a:bodyPr/>
          <a:lstStyle/>
          <a:p>
            <a:pPr algn="ctr">
              <a:defRPr/>
            </a:pPr>
            <a:r>
              <a:rPr lang="en-US" dirty="0"/>
              <a:t>ENEM – 2013 – </a:t>
            </a:r>
            <a:r>
              <a:rPr lang="en-US" dirty="0" err="1"/>
              <a:t>Inglês</a:t>
            </a:r>
            <a:endParaRPr lang="pt-BR" dirty="0"/>
          </a:p>
        </p:txBody>
      </p:sp>
      <p:sp>
        <p:nvSpPr>
          <p:cNvPr id="113666" name="Espaço Reservado para Conteúdo 1"/>
          <p:cNvSpPr>
            <a:spLocks noGrp="1"/>
          </p:cNvSpPr>
          <p:nvPr>
            <p:ph idx="1"/>
          </p:nvPr>
        </p:nvSpPr>
        <p:spPr>
          <a:xfrm>
            <a:off x="395288" y="1125538"/>
            <a:ext cx="8291512" cy="5327650"/>
          </a:xfrm>
          <a:solidFill>
            <a:schemeClr val="bg2"/>
          </a:solidFill>
        </p:spPr>
        <p:txBody>
          <a:bodyPr/>
          <a:lstStyle/>
          <a:p>
            <a:pPr marL="107950" indent="0" algn="ctr">
              <a:buFont typeface="Wingdings 3" pitchFamily="18" charset="2"/>
              <a:buNone/>
            </a:pPr>
            <a:r>
              <a:rPr lang="en-US" altLang="pt-BR" sz="2000" b="1" dirty="0">
                <a:latin typeface="Arial" charset="0"/>
                <a:cs typeface="Arial" charset="0"/>
              </a:rPr>
              <a:t>After </a:t>
            </a:r>
            <a:r>
              <a:rPr lang="en-US" altLang="pt-BR" sz="2000" b="1" dirty="0">
                <a:solidFill>
                  <a:srgbClr val="0070C0"/>
                </a:solidFill>
                <a:latin typeface="Arial" charset="0"/>
                <a:cs typeface="Arial" charset="0"/>
              </a:rPr>
              <a:t>prison</a:t>
            </a:r>
            <a:r>
              <a:rPr lang="en-US" altLang="pt-BR" sz="2000" b="1" dirty="0">
                <a:latin typeface="Arial" charset="0"/>
                <a:cs typeface="Arial" charset="0"/>
              </a:rPr>
              <a:t> blaze </a:t>
            </a:r>
            <a:r>
              <a:rPr lang="en-US" altLang="pt-BR" sz="2000" b="1" u="sng" dirty="0">
                <a:solidFill>
                  <a:srgbClr val="0070C0"/>
                </a:solidFill>
                <a:latin typeface="Arial" charset="0"/>
                <a:cs typeface="Arial" charset="0"/>
              </a:rPr>
              <a:t>kills</a:t>
            </a:r>
            <a:r>
              <a:rPr lang="en-US" altLang="pt-BR" sz="2000" b="1" u="sng" dirty="0">
                <a:latin typeface="Arial" charset="0"/>
                <a:cs typeface="Arial" charset="0"/>
              </a:rPr>
              <a:t> </a:t>
            </a:r>
            <a:r>
              <a:rPr lang="en-US" altLang="pt-BR" sz="2000" b="1" dirty="0">
                <a:latin typeface="Arial" charset="0"/>
                <a:cs typeface="Arial" charset="0"/>
              </a:rPr>
              <a:t>hundreds in </a:t>
            </a:r>
            <a:r>
              <a:rPr lang="en-US" altLang="pt-BR" sz="2000" b="1" dirty="0">
                <a:solidFill>
                  <a:srgbClr val="0070C0"/>
                </a:solidFill>
                <a:latin typeface="Arial" charset="0"/>
                <a:cs typeface="Arial" charset="0"/>
              </a:rPr>
              <a:t>Honduras</a:t>
            </a:r>
            <a:r>
              <a:rPr lang="en-US" altLang="pt-BR" sz="2000" b="1" dirty="0">
                <a:latin typeface="Arial" charset="0"/>
                <a:cs typeface="Arial" charset="0"/>
              </a:rPr>
              <a:t>,</a:t>
            </a:r>
            <a:endParaRPr lang="pt-BR" altLang="pt-BR" sz="2000" dirty="0">
              <a:latin typeface="Arial" charset="0"/>
              <a:cs typeface="Arial" charset="0"/>
            </a:endParaRPr>
          </a:p>
          <a:p>
            <a:pPr marL="107950" indent="0" algn="ctr">
              <a:buFont typeface="Wingdings 3" pitchFamily="18" charset="2"/>
              <a:buNone/>
            </a:pPr>
            <a:r>
              <a:rPr lang="en-US" altLang="pt-BR" sz="2000" b="1" dirty="0">
                <a:solidFill>
                  <a:srgbClr val="0070C0"/>
                </a:solidFill>
                <a:latin typeface="Arial" charset="0"/>
                <a:cs typeface="Arial" charset="0"/>
              </a:rPr>
              <a:t>UN </a:t>
            </a:r>
            <a:r>
              <a:rPr lang="en-US" altLang="pt-BR" sz="2000" b="1" dirty="0">
                <a:latin typeface="Arial" charset="0"/>
                <a:cs typeface="Arial" charset="0"/>
              </a:rPr>
              <a:t>warns on overcrowding</a:t>
            </a:r>
            <a:endParaRPr lang="pt-BR" altLang="pt-BR" sz="2000" b="1" dirty="0">
              <a:latin typeface="Arial" charset="0"/>
              <a:cs typeface="Arial" charset="0"/>
            </a:endParaRPr>
          </a:p>
          <a:p>
            <a:pPr marL="107950" indent="0">
              <a:buFont typeface="Wingdings 3" pitchFamily="18" charset="2"/>
              <a:buNone/>
            </a:pPr>
            <a:r>
              <a:rPr lang="en-US" altLang="pt-BR" sz="1200" dirty="0">
                <a:latin typeface="Arial" charset="0"/>
                <a:cs typeface="Arial" charset="0"/>
              </a:rPr>
              <a:t>15 February 2012</a:t>
            </a:r>
            <a:endParaRPr lang="pt-BR" altLang="pt-BR" sz="1200" dirty="0">
              <a:solidFill>
                <a:srgbClr val="0070C0"/>
              </a:solidFill>
              <a:latin typeface="Arial" charset="0"/>
              <a:cs typeface="Arial" charset="0"/>
            </a:endParaRPr>
          </a:p>
          <a:p>
            <a:pPr marL="107950" indent="0">
              <a:buFont typeface="Wingdings 3" pitchFamily="18" charset="2"/>
              <a:buNone/>
            </a:pPr>
            <a:r>
              <a:rPr lang="en-US" altLang="pt-BR" sz="2000" dirty="0">
                <a:solidFill>
                  <a:srgbClr val="0070C0"/>
                </a:solidFill>
                <a:latin typeface="Arial" charset="0"/>
                <a:cs typeface="Arial" charset="0"/>
              </a:rPr>
              <a:t>A United Nations human </a:t>
            </a:r>
            <a:r>
              <a:rPr lang="en-US" altLang="pt-BR" sz="2000" dirty="0">
                <a:latin typeface="Arial" charset="0"/>
                <a:cs typeface="Arial" charset="0"/>
              </a:rPr>
              <a:t>rights </a:t>
            </a:r>
            <a:r>
              <a:rPr lang="en-US" altLang="pt-BR" sz="2000" dirty="0">
                <a:solidFill>
                  <a:srgbClr val="0070C0"/>
                </a:solidFill>
                <a:latin typeface="Arial" charset="0"/>
                <a:cs typeface="Arial" charset="0"/>
              </a:rPr>
              <a:t>official</a:t>
            </a:r>
            <a:r>
              <a:rPr lang="en-US" altLang="pt-BR" sz="2000" dirty="0">
                <a:latin typeface="Arial" charset="0"/>
                <a:cs typeface="Arial" charset="0"/>
              </a:rPr>
              <a:t> today called on </a:t>
            </a:r>
            <a:r>
              <a:rPr lang="en-US" altLang="pt-BR" sz="2000" dirty="0">
                <a:solidFill>
                  <a:srgbClr val="0070C0"/>
                </a:solidFill>
                <a:latin typeface="Arial" charset="0"/>
                <a:cs typeface="Arial" charset="0"/>
              </a:rPr>
              <a:t>Latin American </a:t>
            </a:r>
            <a:r>
              <a:rPr lang="en-US" altLang="pt-BR" sz="2000" dirty="0">
                <a:latin typeface="Arial" charset="0"/>
                <a:cs typeface="Arial" charset="0"/>
              </a:rPr>
              <a:t>countries to tackle the </a:t>
            </a:r>
            <a:r>
              <a:rPr lang="en-US" altLang="pt-BR" sz="2000" dirty="0">
                <a:solidFill>
                  <a:srgbClr val="0070C0"/>
                </a:solidFill>
                <a:latin typeface="Arial" charset="0"/>
                <a:cs typeface="Arial" charset="0"/>
              </a:rPr>
              <a:t>problem of prison </a:t>
            </a:r>
            <a:r>
              <a:rPr lang="en-US" altLang="pt-BR" sz="2000" dirty="0">
                <a:latin typeface="Arial" charset="0"/>
                <a:cs typeface="Arial" charset="0"/>
              </a:rPr>
              <a:t>overcrowding in the wake of an overnight fire at a jail in </a:t>
            </a:r>
            <a:r>
              <a:rPr lang="en-US" altLang="pt-BR" sz="2000" dirty="0">
                <a:solidFill>
                  <a:srgbClr val="0070C0"/>
                </a:solidFill>
                <a:latin typeface="Arial" charset="0"/>
                <a:cs typeface="Arial" charset="0"/>
              </a:rPr>
              <a:t>Honduras</a:t>
            </a:r>
            <a:r>
              <a:rPr lang="en-US" altLang="pt-BR" sz="2000" dirty="0">
                <a:latin typeface="Arial" charset="0"/>
                <a:cs typeface="Arial" charset="0"/>
              </a:rPr>
              <a:t> that </a:t>
            </a:r>
            <a:r>
              <a:rPr lang="en-US" altLang="pt-BR" sz="2000" u="sng" dirty="0">
                <a:solidFill>
                  <a:srgbClr val="0070C0"/>
                </a:solidFill>
                <a:latin typeface="Arial" charset="0"/>
                <a:cs typeface="Arial" charset="0"/>
              </a:rPr>
              <a:t>killed</a:t>
            </a:r>
            <a:r>
              <a:rPr lang="en-US" altLang="pt-BR" sz="2000" dirty="0">
                <a:latin typeface="Arial" charset="0"/>
                <a:cs typeface="Arial" charset="0"/>
              </a:rPr>
              <a:t> hundreds of inmates. More than </a:t>
            </a:r>
            <a:r>
              <a:rPr lang="en-US" altLang="pt-BR" sz="2000" dirty="0">
                <a:solidFill>
                  <a:srgbClr val="0070C0"/>
                </a:solidFill>
                <a:latin typeface="Arial" charset="0"/>
                <a:cs typeface="Arial" charset="0"/>
              </a:rPr>
              <a:t>300 prisoners </a:t>
            </a:r>
            <a:r>
              <a:rPr lang="en-US" altLang="pt-BR" sz="2000" dirty="0">
                <a:latin typeface="Arial" charset="0"/>
                <a:cs typeface="Arial" charset="0"/>
              </a:rPr>
              <a:t>are </a:t>
            </a:r>
            <a:r>
              <a:rPr lang="en-US" altLang="pt-BR" sz="2000" dirty="0">
                <a:solidFill>
                  <a:srgbClr val="0070C0"/>
                </a:solidFill>
                <a:latin typeface="Arial" charset="0"/>
                <a:cs typeface="Arial" charset="0"/>
              </a:rPr>
              <a:t>reported</a:t>
            </a:r>
            <a:r>
              <a:rPr lang="en-US" altLang="pt-BR" sz="2000" dirty="0">
                <a:latin typeface="Arial" charset="0"/>
                <a:cs typeface="Arial" charset="0"/>
              </a:rPr>
              <a:t> to have </a:t>
            </a:r>
            <a:r>
              <a:rPr lang="en-US" altLang="pt-BR" sz="2000" u="sng" dirty="0">
                <a:solidFill>
                  <a:srgbClr val="0070C0"/>
                </a:solidFill>
                <a:latin typeface="Arial" charset="0"/>
                <a:cs typeface="Arial" charset="0"/>
              </a:rPr>
              <a:t>died</a:t>
            </a:r>
            <a:r>
              <a:rPr lang="en-US" altLang="pt-BR" sz="2000" dirty="0">
                <a:latin typeface="Arial" charset="0"/>
                <a:cs typeface="Arial" charset="0"/>
              </a:rPr>
              <a:t> in the blaze at the </a:t>
            </a:r>
            <a:r>
              <a:rPr lang="en-US" altLang="pt-BR" sz="2000" dirty="0">
                <a:solidFill>
                  <a:srgbClr val="0070C0"/>
                </a:solidFill>
                <a:latin typeface="Arial" charset="0"/>
                <a:cs typeface="Arial" charset="0"/>
              </a:rPr>
              <a:t>prison</a:t>
            </a:r>
            <a:r>
              <a:rPr lang="en-US" altLang="pt-BR" sz="2000" dirty="0">
                <a:latin typeface="Arial" charset="0"/>
                <a:cs typeface="Arial" charset="0"/>
              </a:rPr>
              <a:t>, </a:t>
            </a:r>
            <a:r>
              <a:rPr lang="en-US" altLang="pt-BR" sz="2000" dirty="0">
                <a:solidFill>
                  <a:srgbClr val="0070C0"/>
                </a:solidFill>
                <a:latin typeface="Arial" charset="0"/>
                <a:cs typeface="Arial" charset="0"/>
              </a:rPr>
              <a:t>located north of the capital</a:t>
            </a:r>
            <a:r>
              <a:rPr lang="en-US" altLang="pt-BR" sz="2000" dirty="0">
                <a:latin typeface="Arial" charset="0"/>
                <a:cs typeface="Arial" charset="0"/>
              </a:rPr>
              <a:t>, </a:t>
            </a:r>
            <a:r>
              <a:rPr lang="en-US" altLang="pt-BR" sz="2000" dirty="0">
                <a:solidFill>
                  <a:srgbClr val="0070C0"/>
                </a:solidFill>
                <a:latin typeface="Arial" charset="0"/>
                <a:cs typeface="Arial" charset="0"/>
              </a:rPr>
              <a:t>Tegucigalpa</a:t>
            </a:r>
            <a:r>
              <a:rPr lang="en-US" altLang="pt-BR" sz="2000" dirty="0">
                <a:latin typeface="Arial" charset="0"/>
                <a:cs typeface="Arial" charset="0"/>
              </a:rPr>
              <a:t>, with </a:t>
            </a:r>
            <a:r>
              <a:rPr lang="en-US" altLang="pt-BR" sz="2000" dirty="0">
                <a:solidFill>
                  <a:srgbClr val="0070C0"/>
                </a:solidFill>
                <a:latin typeface="Arial" charset="0"/>
                <a:cs typeface="Arial" charset="0"/>
              </a:rPr>
              <a:t>dozens</a:t>
            </a:r>
            <a:r>
              <a:rPr lang="en-US" altLang="pt-BR" sz="2000" dirty="0">
                <a:latin typeface="Arial" charset="0"/>
                <a:cs typeface="Arial" charset="0"/>
              </a:rPr>
              <a:t> of others still missing and </a:t>
            </a:r>
            <a:r>
              <a:rPr lang="en-US" altLang="pt-BR" sz="2000" dirty="0">
                <a:solidFill>
                  <a:srgbClr val="0070C0"/>
                </a:solidFill>
                <a:latin typeface="Arial" charset="0"/>
                <a:cs typeface="Arial" charset="0"/>
              </a:rPr>
              <a:t>presumed </a:t>
            </a:r>
            <a:r>
              <a:rPr lang="en-US" altLang="pt-BR" sz="2000" u="sng" dirty="0">
                <a:solidFill>
                  <a:srgbClr val="0070C0"/>
                </a:solidFill>
                <a:latin typeface="Arial" charset="0"/>
                <a:cs typeface="Arial" charset="0"/>
              </a:rPr>
              <a:t>dead</a:t>
            </a:r>
            <a:r>
              <a:rPr lang="en-US" altLang="pt-BR" sz="2000" dirty="0">
                <a:solidFill>
                  <a:srgbClr val="0070C0"/>
                </a:solidFill>
                <a:latin typeface="Arial" charset="0"/>
                <a:cs typeface="Arial" charset="0"/>
              </a:rPr>
              <a:t>. Antonio Maldonado, human </a:t>
            </a:r>
            <a:r>
              <a:rPr lang="en-US" altLang="pt-BR" sz="2000" dirty="0">
                <a:latin typeface="Arial" charset="0"/>
                <a:cs typeface="Arial" charset="0"/>
              </a:rPr>
              <a:t>rights adviser for the </a:t>
            </a:r>
            <a:r>
              <a:rPr lang="en-US" altLang="pt-BR" sz="2000" dirty="0">
                <a:solidFill>
                  <a:srgbClr val="0070C0"/>
                </a:solidFill>
                <a:latin typeface="Arial" charset="0"/>
                <a:cs typeface="Arial" charset="0"/>
              </a:rPr>
              <a:t>UN system in Honduras</a:t>
            </a:r>
            <a:r>
              <a:rPr lang="en-US" altLang="pt-BR" sz="2000" dirty="0">
                <a:latin typeface="Arial" charset="0"/>
                <a:cs typeface="Arial" charset="0"/>
              </a:rPr>
              <a:t>, told </a:t>
            </a:r>
            <a:r>
              <a:rPr lang="en-US" altLang="pt-BR" sz="2000" dirty="0">
                <a:solidFill>
                  <a:srgbClr val="0070C0"/>
                </a:solidFill>
                <a:latin typeface="Arial" charset="0"/>
                <a:cs typeface="Arial" charset="0"/>
              </a:rPr>
              <a:t>UN Radio </a:t>
            </a:r>
            <a:r>
              <a:rPr lang="en-US" altLang="pt-BR" sz="2000" dirty="0">
                <a:latin typeface="Arial" charset="0"/>
                <a:cs typeface="Arial" charset="0"/>
              </a:rPr>
              <a:t>today that overcrowding may have </a:t>
            </a:r>
            <a:r>
              <a:rPr lang="en-US" altLang="pt-BR" sz="2000" dirty="0">
                <a:solidFill>
                  <a:srgbClr val="0070C0"/>
                </a:solidFill>
                <a:latin typeface="Arial" charset="0"/>
                <a:cs typeface="Arial" charset="0"/>
              </a:rPr>
              <a:t>contributed</a:t>
            </a:r>
            <a:r>
              <a:rPr lang="en-US" altLang="pt-BR" sz="2000" dirty="0">
                <a:latin typeface="Arial" charset="0"/>
                <a:cs typeface="Arial" charset="0"/>
              </a:rPr>
              <a:t> to the </a:t>
            </a:r>
            <a:r>
              <a:rPr lang="en-US" altLang="pt-BR" sz="2000" u="sng" dirty="0">
                <a:solidFill>
                  <a:srgbClr val="0070C0"/>
                </a:solidFill>
                <a:latin typeface="Arial" charset="0"/>
                <a:cs typeface="Arial" charset="0"/>
              </a:rPr>
              <a:t>death</a:t>
            </a:r>
            <a:r>
              <a:rPr lang="en-US" altLang="pt-BR" sz="2000" dirty="0">
                <a:latin typeface="Arial" charset="0"/>
                <a:cs typeface="Arial" charset="0"/>
              </a:rPr>
              <a:t> toll. “But we have to wait until a thorough </a:t>
            </a:r>
            <a:r>
              <a:rPr lang="en-US" altLang="pt-BR" sz="2000" dirty="0">
                <a:solidFill>
                  <a:srgbClr val="0070C0"/>
                </a:solidFill>
                <a:latin typeface="Arial" charset="0"/>
                <a:cs typeface="Arial" charset="0"/>
              </a:rPr>
              <a:t>investigation is conducted </a:t>
            </a:r>
            <a:r>
              <a:rPr lang="en-US" altLang="pt-BR" sz="2000" dirty="0">
                <a:latin typeface="Arial" charset="0"/>
                <a:cs typeface="Arial" charset="0"/>
              </a:rPr>
              <a:t>so we can reach a </a:t>
            </a:r>
            <a:r>
              <a:rPr lang="en-US" altLang="pt-BR" sz="2000" dirty="0">
                <a:solidFill>
                  <a:srgbClr val="0070C0"/>
                </a:solidFill>
                <a:latin typeface="Arial" charset="0"/>
                <a:cs typeface="Arial" charset="0"/>
              </a:rPr>
              <a:t>precise cause</a:t>
            </a:r>
            <a:r>
              <a:rPr lang="en-US" altLang="pt-BR" sz="2000" dirty="0">
                <a:latin typeface="Arial" charset="0"/>
                <a:cs typeface="Arial" charset="0"/>
              </a:rPr>
              <a:t>,” he said. “But of course there is </a:t>
            </a:r>
            <a:r>
              <a:rPr lang="en-US" altLang="pt-BR" sz="2000" dirty="0">
                <a:solidFill>
                  <a:srgbClr val="0070C0"/>
                </a:solidFill>
                <a:latin typeface="Arial" charset="0"/>
                <a:cs typeface="Arial" charset="0"/>
              </a:rPr>
              <a:t>a problem </a:t>
            </a:r>
            <a:r>
              <a:rPr lang="en-US" altLang="pt-BR" sz="2000" dirty="0">
                <a:latin typeface="Arial" charset="0"/>
                <a:cs typeface="Arial" charset="0"/>
              </a:rPr>
              <a:t>of overcrowding in the </a:t>
            </a:r>
            <a:r>
              <a:rPr lang="en-US" altLang="pt-BR" sz="2000" dirty="0">
                <a:solidFill>
                  <a:srgbClr val="0070C0"/>
                </a:solidFill>
                <a:latin typeface="Arial" charset="0"/>
                <a:cs typeface="Arial" charset="0"/>
              </a:rPr>
              <a:t>prison system</a:t>
            </a:r>
            <a:r>
              <a:rPr lang="en-US" altLang="pt-BR" sz="2000" dirty="0">
                <a:latin typeface="Arial" charset="0"/>
                <a:cs typeface="Arial" charset="0"/>
              </a:rPr>
              <a:t>, not only in this country, but also in many other </a:t>
            </a:r>
            <a:r>
              <a:rPr lang="en-US" altLang="pt-BR" sz="2000" dirty="0">
                <a:solidFill>
                  <a:srgbClr val="0070C0"/>
                </a:solidFill>
                <a:latin typeface="Arial" charset="0"/>
                <a:cs typeface="Arial" charset="0"/>
              </a:rPr>
              <a:t>prisons in Latin America</a:t>
            </a:r>
            <a:r>
              <a:rPr lang="en-US" altLang="pt-BR" sz="2000" dirty="0">
                <a:latin typeface="Arial" charset="0"/>
                <a:cs typeface="Arial" charset="0"/>
              </a:rPr>
              <a:t>.”</a:t>
            </a:r>
          </a:p>
          <a:p>
            <a:pPr marL="107950" indent="0">
              <a:buFont typeface="Wingdings 3" pitchFamily="18" charset="2"/>
              <a:buNone/>
            </a:pPr>
            <a:endParaRPr lang="pt-BR" altLang="pt-BR" sz="2000" dirty="0">
              <a:latin typeface="Arial" charset="0"/>
              <a:cs typeface="Arial" charset="0"/>
            </a:endParaRPr>
          </a:p>
          <a:p>
            <a:pPr marL="107950" indent="0">
              <a:buFont typeface="Wingdings 3" pitchFamily="18" charset="2"/>
              <a:buNone/>
            </a:pPr>
            <a:r>
              <a:rPr lang="pt-BR" altLang="pt-BR" sz="1000" dirty="0">
                <a:latin typeface="Arial" charset="0"/>
                <a:cs typeface="Arial" charset="0"/>
              </a:rPr>
              <a:t>Disponível em: www.un.org. Acesso em: 22 fev. 2012 (adaptado).</a:t>
            </a:r>
          </a:p>
          <a:p>
            <a:pPr marL="107950" indent="0">
              <a:buFont typeface="Wingdings 3" pitchFamily="18" charset="2"/>
              <a:buNone/>
            </a:pPr>
            <a:endParaRPr lang="pt-BR" altLang="pt-BR" sz="2000" dirty="0">
              <a:latin typeface="Arial" charset="0"/>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1507" name="Text Box 3"/>
          <p:cNvSpPr txBox="1">
            <a:spLocks noChangeArrowheads="1"/>
          </p:cNvSpPr>
          <p:nvPr/>
        </p:nvSpPr>
        <p:spPr bwMode="auto">
          <a:xfrm>
            <a:off x="457200" y="590550"/>
            <a:ext cx="8134350" cy="4968875"/>
          </a:xfrm>
          <a:prstGeom prst="rect">
            <a:avLst/>
          </a:prstGeom>
          <a:noFill/>
          <a:ln w="9525">
            <a:noFill/>
            <a:miter lim="800000"/>
            <a:headEnd/>
            <a:tailEnd/>
          </a:ln>
          <a:effectLst/>
        </p:spPr>
        <p:txBody>
          <a:bodyPr>
            <a:spAutoFit/>
          </a:bodyPr>
          <a:lstStyle/>
          <a:p>
            <a:pPr algn="ctr">
              <a:spcBef>
                <a:spcPct val="50000"/>
              </a:spcBef>
            </a:pPr>
            <a:r>
              <a:rPr lang="pt-BR" sz="4000" b="1">
                <a:solidFill>
                  <a:srgbClr val="66FF33"/>
                </a:solidFill>
                <a:effectLst>
                  <a:outerShdw blurRad="38100" dist="38100" dir="2700000" algn="tl">
                    <a:srgbClr val="000000"/>
                  </a:outerShdw>
                </a:effectLst>
                <a:latin typeface="Comic Sans MS" pitchFamily="66" charset="0"/>
              </a:rPr>
              <a:t>Regra 1</a:t>
            </a:r>
            <a:br>
              <a:rPr lang="pt-BR" sz="4000" b="1">
                <a:solidFill>
                  <a:schemeClr val="tx1"/>
                </a:solidFill>
                <a:effectLst>
                  <a:outerShdw blurRad="38100" dist="38100" dir="2700000" algn="tl">
                    <a:srgbClr val="000000"/>
                  </a:outerShdw>
                </a:effectLst>
                <a:latin typeface="Comic Sans MS" pitchFamily="66" charset="0"/>
              </a:rPr>
            </a:br>
            <a:r>
              <a:rPr lang="pt-BR" sz="4000" b="1">
                <a:solidFill>
                  <a:schemeClr val="tx1"/>
                </a:solidFill>
                <a:effectLst>
                  <a:outerShdw blurRad="38100" dist="38100" dir="2700000" algn="tl">
                    <a:srgbClr val="000000"/>
                  </a:outerShdw>
                </a:effectLst>
                <a:latin typeface="Comic Sans MS" pitchFamily="66" charset="0"/>
              </a:rPr>
              <a:t> </a:t>
            </a:r>
            <a:br>
              <a:rPr lang="pt-BR" sz="4000" b="1">
                <a:solidFill>
                  <a:schemeClr val="tx1"/>
                </a:solidFill>
                <a:effectLst>
                  <a:outerShdw blurRad="38100" dist="38100" dir="2700000" algn="tl">
                    <a:srgbClr val="000000"/>
                  </a:outerShdw>
                </a:effectLst>
                <a:latin typeface="Comic Sans MS" pitchFamily="66" charset="0"/>
              </a:rPr>
            </a:br>
            <a:r>
              <a:rPr lang="pt-BR" sz="4000" b="1">
                <a:solidFill>
                  <a:schemeClr val="tx1"/>
                </a:solidFill>
                <a:effectLst>
                  <a:outerShdw blurRad="38100" dist="38100" dir="2700000" algn="tl">
                    <a:srgbClr val="000000"/>
                  </a:outerShdw>
                </a:effectLst>
                <a:latin typeface="Comic Sans MS" pitchFamily="66" charset="0"/>
              </a:rPr>
              <a:t>  Para todas as palavras em português que terminem em </a:t>
            </a:r>
            <a:r>
              <a:rPr lang="pt-BR" sz="4000" b="1">
                <a:solidFill>
                  <a:srgbClr val="FF0000"/>
                </a:solidFill>
                <a:effectLst>
                  <a:outerShdw blurRad="38100" dist="38100" dir="2700000" algn="tl">
                    <a:srgbClr val="000000"/>
                  </a:outerShdw>
                </a:effectLst>
                <a:latin typeface="Comic Sans MS" pitchFamily="66" charset="0"/>
              </a:rPr>
              <a:t>DADE</a:t>
            </a:r>
            <a:r>
              <a:rPr lang="pt-BR" sz="4000" b="1">
                <a:solidFill>
                  <a:schemeClr val="tx1"/>
                </a:solidFill>
                <a:effectLst>
                  <a:outerShdw blurRad="38100" dist="38100" dir="2700000" algn="tl">
                    <a:srgbClr val="000000"/>
                  </a:outerShdw>
                </a:effectLst>
                <a:latin typeface="Comic Sans MS" pitchFamily="66" charset="0"/>
              </a:rPr>
              <a:t> (como a palavra ci</a:t>
            </a:r>
            <a:r>
              <a:rPr lang="pt-BR" sz="4000" b="1">
                <a:solidFill>
                  <a:srgbClr val="FF0000"/>
                </a:solidFill>
                <a:effectLst>
                  <a:outerShdw blurRad="38100" dist="38100" dir="2700000" algn="tl">
                    <a:srgbClr val="000000"/>
                  </a:outerShdw>
                </a:effectLst>
                <a:latin typeface="Comic Sans MS" pitchFamily="66" charset="0"/>
              </a:rPr>
              <a:t>dade</a:t>
            </a:r>
            <a:r>
              <a:rPr lang="pt-BR" sz="4000" b="1">
                <a:solidFill>
                  <a:schemeClr val="tx1"/>
                </a:solidFill>
                <a:effectLst>
                  <a:outerShdw blurRad="38100" dist="38100" dir="2700000" algn="tl">
                    <a:srgbClr val="000000"/>
                  </a:outerShdw>
                </a:effectLst>
                <a:latin typeface="Comic Sans MS" pitchFamily="66" charset="0"/>
              </a:rPr>
              <a:t>) retire o </a:t>
            </a:r>
            <a:r>
              <a:rPr lang="pt-BR" sz="4000" b="1">
                <a:solidFill>
                  <a:srgbClr val="FF0000"/>
                </a:solidFill>
                <a:effectLst>
                  <a:outerShdw blurRad="38100" dist="38100" dir="2700000" algn="tl">
                    <a:srgbClr val="000000"/>
                  </a:outerShdw>
                </a:effectLst>
                <a:latin typeface="Comic Sans MS" pitchFamily="66" charset="0"/>
              </a:rPr>
              <a:t>DADE</a:t>
            </a:r>
            <a:r>
              <a:rPr lang="pt-BR" sz="4000" b="1">
                <a:solidFill>
                  <a:schemeClr val="tx1"/>
                </a:solidFill>
                <a:effectLst>
                  <a:outerShdw blurRad="38100" dist="38100" dir="2700000" algn="tl">
                    <a:srgbClr val="000000"/>
                  </a:outerShdw>
                </a:effectLst>
                <a:latin typeface="Comic Sans MS" pitchFamily="66" charset="0"/>
              </a:rPr>
              <a:t> e coloque em seu lugar </a:t>
            </a:r>
            <a:r>
              <a:rPr lang="pt-BR" sz="4000" b="1">
                <a:solidFill>
                  <a:srgbClr val="FFFF00"/>
                </a:solidFill>
                <a:effectLst>
                  <a:outerShdw blurRad="38100" dist="38100" dir="2700000" algn="tl">
                    <a:srgbClr val="000000"/>
                  </a:outerShdw>
                </a:effectLst>
                <a:latin typeface="Comic Sans MS" pitchFamily="66" charset="0"/>
              </a:rPr>
              <a:t>TY</a:t>
            </a:r>
            <a:r>
              <a:rPr lang="pt-BR" sz="4000" b="1">
                <a:solidFill>
                  <a:schemeClr val="tx1"/>
                </a:solidFill>
                <a:effectLst>
                  <a:outerShdw blurRad="38100" dist="38100" dir="2700000" algn="tl">
                    <a:srgbClr val="000000"/>
                  </a:outerShdw>
                </a:effectLst>
                <a:latin typeface="Comic Sans MS" pitchFamily="66" charset="0"/>
              </a:rPr>
              <a:t> e assim CI</a:t>
            </a:r>
            <a:r>
              <a:rPr lang="pt-BR" sz="4000" b="1">
                <a:solidFill>
                  <a:srgbClr val="FF0000"/>
                </a:solidFill>
                <a:effectLst>
                  <a:outerShdw blurRad="38100" dist="38100" dir="2700000" algn="tl">
                    <a:srgbClr val="000000"/>
                  </a:outerShdw>
                </a:effectLst>
                <a:latin typeface="Comic Sans MS" pitchFamily="66" charset="0"/>
              </a:rPr>
              <a:t>DADE</a:t>
            </a:r>
            <a:r>
              <a:rPr lang="pt-BR" sz="4000" b="1">
                <a:solidFill>
                  <a:schemeClr val="tx1"/>
                </a:solidFill>
                <a:effectLst>
                  <a:outerShdw blurRad="38100" dist="38100" dir="2700000" algn="tl">
                    <a:srgbClr val="000000"/>
                  </a:outerShdw>
                </a:effectLst>
                <a:latin typeface="Comic Sans MS" pitchFamily="66" charset="0"/>
              </a:rPr>
              <a:t> passou a ser CI</a:t>
            </a:r>
            <a:r>
              <a:rPr lang="pt-BR" sz="4000" b="1">
                <a:solidFill>
                  <a:srgbClr val="FFFF00"/>
                </a:solidFill>
                <a:effectLst>
                  <a:outerShdw blurRad="38100" dist="38100" dir="2700000" algn="tl">
                    <a:srgbClr val="000000"/>
                  </a:outerShdw>
                </a:effectLst>
                <a:latin typeface="Comic Sans MS" pitchFamily="66" charset="0"/>
              </a:rPr>
              <a:t>TY</a:t>
            </a:r>
            <a:r>
              <a:rPr lang="pt-BR" sz="4000" b="1">
                <a:solidFill>
                  <a:schemeClr val="tx1"/>
                </a:solidFill>
                <a:effectLst>
                  <a:outerShdw blurRad="38100" dist="38100" dir="2700000" algn="tl">
                    <a:srgbClr val="000000"/>
                  </a:outerShdw>
                </a:effectLst>
                <a:latin typeface="Comic Sans MS" pitchFamily="66"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2000" fill="hold"/>
                                        <p:tgtEl>
                                          <p:spTgt spid="21507"/>
                                        </p:tgtEl>
                                        <p:attrNameLst>
                                          <p:attrName>ppt_w</p:attrName>
                                        </p:attrNameLst>
                                      </p:cBhvr>
                                      <p:tavLst>
                                        <p:tav tm="0">
                                          <p:val>
                                            <p:fltVal val="0"/>
                                          </p:val>
                                        </p:tav>
                                        <p:tav tm="100000">
                                          <p:val>
                                            <p:strVal val="#ppt_w"/>
                                          </p:val>
                                        </p:tav>
                                      </p:tavLst>
                                    </p:anim>
                                    <p:anim calcmode="lin" valueType="num">
                                      <p:cBhvr>
                                        <p:cTn id="8" dur="2000" fill="hold"/>
                                        <p:tgtEl>
                                          <p:spTgt spid="215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922114"/>
          </a:xfrm>
        </p:spPr>
        <p:txBody>
          <a:bodyPr/>
          <a:lstStyle/>
          <a:p>
            <a:pPr algn="ctr">
              <a:defRPr/>
            </a:pPr>
            <a:r>
              <a:rPr lang="en-US" dirty="0"/>
              <a:t>ENEM – 2013 – </a:t>
            </a:r>
            <a:r>
              <a:rPr lang="en-US" dirty="0" err="1"/>
              <a:t>Inglês</a:t>
            </a:r>
            <a:endParaRPr lang="pt-BR" dirty="0"/>
          </a:p>
        </p:txBody>
      </p:sp>
      <p:sp>
        <p:nvSpPr>
          <p:cNvPr id="114690" name="Espaço Reservado para Conteúdo 1"/>
          <p:cNvSpPr>
            <a:spLocks noGrp="1"/>
          </p:cNvSpPr>
          <p:nvPr>
            <p:ph idx="1"/>
          </p:nvPr>
        </p:nvSpPr>
        <p:spPr>
          <a:xfrm>
            <a:off x="395288" y="1125538"/>
            <a:ext cx="8291512" cy="5327650"/>
          </a:xfrm>
          <a:solidFill>
            <a:schemeClr val="bg2"/>
          </a:solidFill>
        </p:spPr>
        <p:txBody>
          <a:bodyPr/>
          <a:lstStyle/>
          <a:p>
            <a:pPr marL="107950" indent="0" algn="ctr">
              <a:buFont typeface="Wingdings 3" pitchFamily="18" charset="2"/>
              <a:buNone/>
            </a:pPr>
            <a:r>
              <a:rPr lang="en-US" altLang="pt-BR" sz="2000" b="1" dirty="0">
                <a:latin typeface="Arial" charset="0"/>
                <a:cs typeface="Arial" charset="0"/>
              </a:rPr>
              <a:t>After </a:t>
            </a:r>
            <a:r>
              <a:rPr lang="en-US" altLang="pt-BR" sz="2000" b="1" dirty="0">
                <a:solidFill>
                  <a:srgbClr val="0070C0"/>
                </a:solidFill>
                <a:latin typeface="Arial" charset="0"/>
                <a:cs typeface="Arial" charset="0"/>
              </a:rPr>
              <a:t>prison</a:t>
            </a:r>
            <a:r>
              <a:rPr lang="en-US" altLang="pt-BR" sz="2000" b="1" dirty="0">
                <a:latin typeface="Arial" charset="0"/>
                <a:cs typeface="Arial" charset="0"/>
              </a:rPr>
              <a:t> </a:t>
            </a:r>
            <a:r>
              <a:rPr lang="en-US" altLang="pt-BR" sz="2000" b="1" dirty="0">
                <a:solidFill>
                  <a:srgbClr val="FF0000"/>
                </a:solidFill>
                <a:latin typeface="Arial" charset="0"/>
                <a:cs typeface="Arial" charset="0"/>
              </a:rPr>
              <a:t>blaze</a:t>
            </a:r>
            <a:r>
              <a:rPr lang="en-US" altLang="pt-BR" sz="2000" b="1" dirty="0">
                <a:latin typeface="Arial" charset="0"/>
                <a:cs typeface="Arial" charset="0"/>
              </a:rPr>
              <a:t> </a:t>
            </a:r>
            <a:r>
              <a:rPr lang="en-US" altLang="pt-BR" sz="2000" b="1" dirty="0">
                <a:solidFill>
                  <a:srgbClr val="0070C0"/>
                </a:solidFill>
                <a:latin typeface="Arial" charset="0"/>
                <a:cs typeface="Arial" charset="0"/>
              </a:rPr>
              <a:t>kills</a:t>
            </a:r>
            <a:r>
              <a:rPr lang="en-US" altLang="pt-BR" sz="2000" b="1" dirty="0">
                <a:latin typeface="Arial" charset="0"/>
                <a:cs typeface="Arial" charset="0"/>
              </a:rPr>
              <a:t> hundreds in </a:t>
            </a:r>
            <a:r>
              <a:rPr lang="en-US" altLang="pt-BR" sz="2000" b="1" dirty="0">
                <a:solidFill>
                  <a:srgbClr val="0070C0"/>
                </a:solidFill>
                <a:latin typeface="Arial" charset="0"/>
                <a:cs typeface="Arial" charset="0"/>
              </a:rPr>
              <a:t>Honduras</a:t>
            </a:r>
            <a:r>
              <a:rPr lang="en-US" altLang="pt-BR" sz="2000" b="1" dirty="0">
                <a:latin typeface="Arial" charset="0"/>
                <a:cs typeface="Arial" charset="0"/>
              </a:rPr>
              <a:t>,</a:t>
            </a:r>
            <a:endParaRPr lang="pt-BR" altLang="pt-BR" sz="2000" dirty="0">
              <a:latin typeface="Arial" charset="0"/>
              <a:cs typeface="Arial" charset="0"/>
            </a:endParaRPr>
          </a:p>
          <a:p>
            <a:pPr marL="107950" indent="0" algn="ctr">
              <a:buFont typeface="Wingdings 3" pitchFamily="18" charset="2"/>
              <a:buNone/>
            </a:pPr>
            <a:r>
              <a:rPr lang="en-US" altLang="pt-BR" sz="2000" b="1" dirty="0">
                <a:solidFill>
                  <a:srgbClr val="0070C0"/>
                </a:solidFill>
                <a:latin typeface="Arial" charset="0"/>
                <a:cs typeface="Arial" charset="0"/>
              </a:rPr>
              <a:t>UN </a:t>
            </a:r>
            <a:r>
              <a:rPr lang="en-US" altLang="pt-BR" sz="2000" b="1" dirty="0">
                <a:latin typeface="Arial" charset="0"/>
                <a:cs typeface="Arial" charset="0"/>
              </a:rPr>
              <a:t>warns on </a:t>
            </a:r>
            <a:r>
              <a:rPr lang="en-US" altLang="pt-BR" sz="2000" b="1" dirty="0">
                <a:solidFill>
                  <a:srgbClr val="FF0000"/>
                </a:solidFill>
                <a:latin typeface="Arial" charset="0"/>
                <a:cs typeface="Arial" charset="0"/>
              </a:rPr>
              <a:t>overcrowding</a:t>
            </a:r>
            <a:endParaRPr lang="pt-BR" altLang="pt-BR" sz="2000" b="1" dirty="0">
              <a:solidFill>
                <a:srgbClr val="FF0000"/>
              </a:solidFill>
              <a:latin typeface="Arial" charset="0"/>
              <a:cs typeface="Arial" charset="0"/>
            </a:endParaRPr>
          </a:p>
          <a:p>
            <a:pPr marL="107950" indent="0">
              <a:buFont typeface="Wingdings 3" pitchFamily="18" charset="2"/>
              <a:buNone/>
            </a:pPr>
            <a:r>
              <a:rPr lang="en-US" altLang="pt-BR" sz="1200" dirty="0">
                <a:latin typeface="Arial" charset="0"/>
                <a:cs typeface="Arial" charset="0"/>
              </a:rPr>
              <a:t>15 February 2012</a:t>
            </a:r>
            <a:endParaRPr lang="pt-BR" altLang="pt-BR" sz="1200" dirty="0">
              <a:solidFill>
                <a:srgbClr val="0070C0"/>
              </a:solidFill>
              <a:latin typeface="Arial" charset="0"/>
              <a:cs typeface="Arial" charset="0"/>
            </a:endParaRPr>
          </a:p>
          <a:p>
            <a:pPr marL="107950" indent="0">
              <a:buFont typeface="Wingdings 3" pitchFamily="18" charset="2"/>
              <a:buNone/>
            </a:pPr>
            <a:r>
              <a:rPr lang="en-US" altLang="pt-BR" sz="2000" dirty="0">
                <a:solidFill>
                  <a:srgbClr val="0070C0"/>
                </a:solidFill>
                <a:latin typeface="Arial" charset="0"/>
                <a:cs typeface="Arial" charset="0"/>
              </a:rPr>
              <a:t>A United Nations human </a:t>
            </a:r>
            <a:r>
              <a:rPr lang="en-US" altLang="pt-BR" sz="2000" dirty="0">
                <a:latin typeface="Arial" charset="0"/>
                <a:cs typeface="Arial" charset="0"/>
              </a:rPr>
              <a:t>rights </a:t>
            </a:r>
            <a:r>
              <a:rPr lang="en-US" altLang="pt-BR" sz="2000" dirty="0">
                <a:solidFill>
                  <a:srgbClr val="0070C0"/>
                </a:solidFill>
                <a:latin typeface="Arial" charset="0"/>
                <a:cs typeface="Arial" charset="0"/>
              </a:rPr>
              <a:t>official</a:t>
            </a:r>
            <a:r>
              <a:rPr lang="en-US" altLang="pt-BR" sz="2000" dirty="0">
                <a:latin typeface="Arial" charset="0"/>
                <a:cs typeface="Arial" charset="0"/>
              </a:rPr>
              <a:t> today called on </a:t>
            </a:r>
            <a:r>
              <a:rPr lang="en-US" altLang="pt-BR" sz="2000" dirty="0">
                <a:solidFill>
                  <a:srgbClr val="0070C0"/>
                </a:solidFill>
                <a:latin typeface="Arial" charset="0"/>
                <a:cs typeface="Arial" charset="0"/>
              </a:rPr>
              <a:t>Latin American </a:t>
            </a:r>
            <a:r>
              <a:rPr lang="en-US" altLang="pt-BR" sz="2000" dirty="0">
                <a:latin typeface="Arial" charset="0"/>
                <a:cs typeface="Arial" charset="0"/>
              </a:rPr>
              <a:t>countries to tackle the </a:t>
            </a:r>
            <a:r>
              <a:rPr lang="en-US" altLang="pt-BR" sz="2000" dirty="0">
                <a:solidFill>
                  <a:srgbClr val="0070C0"/>
                </a:solidFill>
                <a:latin typeface="Arial" charset="0"/>
                <a:cs typeface="Arial" charset="0"/>
              </a:rPr>
              <a:t>problem of prison </a:t>
            </a:r>
            <a:r>
              <a:rPr lang="en-US" altLang="pt-BR" sz="2000" dirty="0">
                <a:solidFill>
                  <a:srgbClr val="FF0000"/>
                </a:solidFill>
                <a:latin typeface="Arial" charset="0"/>
                <a:cs typeface="Arial" charset="0"/>
              </a:rPr>
              <a:t>overcrowding</a:t>
            </a:r>
            <a:r>
              <a:rPr lang="en-US" altLang="pt-BR" sz="2000" dirty="0">
                <a:latin typeface="Arial" charset="0"/>
                <a:cs typeface="Arial" charset="0"/>
              </a:rPr>
              <a:t> in the wake of an overnight fire at a jail in </a:t>
            </a:r>
            <a:r>
              <a:rPr lang="en-US" altLang="pt-BR" sz="2000" dirty="0">
                <a:solidFill>
                  <a:srgbClr val="0070C0"/>
                </a:solidFill>
                <a:latin typeface="Arial" charset="0"/>
                <a:cs typeface="Arial" charset="0"/>
              </a:rPr>
              <a:t>Honduras</a:t>
            </a:r>
            <a:r>
              <a:rPr lang="en-US" altLang="pt-BR" sz="2000" dirty="0">
                <a:latin typeface="Arial" charset="0"/>
                <a:cs typeface="Arial" charset="0"/>
              </a:rPr>
              <a:t> that </a:t>
            </a:r>
            <a:r>
              <a:rPr lang="en-US" altLang="pt-BR" sz="2000" dirty="0">
                <a:solidFill>
                  <a:srgbClr val="0070C0"/>
                </a:solidFill>
                <a:latin typeface="Arial" charset="0"/>
                <a:cs typeface="Arial" charset="0"/>
              </a:rPr>
              <a:t>killed</a:t>
            </a:r>
            <a:r>
              <a:rPr lang="en-US" altLang="pt-BR" sz="2000" dirty="0">
                <a:latin typeface="Arial" charset="0"/>
                <a:cs typeface="Arial" charset="0"/>
              </a:rPr>
              <a:t> hundreds of inmates. More than </a:t>
            </a:r>
            <a:r>
              <a:rPr lang="en-US" altLang="pt-BR" sz="2000" dirty="0">
                <a:solidFill>
                  <a:srgbClr val="0070C0"/>
                </a:solidFill>
                <a:latin typeface="Arial" charset="0"/>
                <a:cs typeface="Arial" charset="0"/>
              </a:rPr>
              <a:t>300 prisoners </a:t>
            </a:r>
            <a:r>
              <a:rPr lang="en-US" altLang="pt-BR" sz="2000" dirty="0">
                <a:latin typeface="Arial" charset="0"/>
                <a:cs typeface="Arial" charset="0"/>
              </a:rPr>
              <a:t>are </a:t>
            </a:r>
            <a:r>
              <a:rPr lang="en-US" altLang="pt-BR" sz="2000" dirty="0">
                <a:solidFill>
                  <a:srgbClr val="0070C0"/>
                </a:solidFill>
                <a:latin typeface="Arial" charset="0"/>
                <a:cs typeface="Arial" charset="0"/>
              </a:rPr>
              <a:t>reported</a:t>
            </a:r>
            <a:r>
              <a:rPr lang="en-US" altLang="pt-BR" sz="2000" dirty="0">
                <a:latin typeface="Arial" charset="0"/>
                <a:cs typeface="Arial" charset="0"/>
              </a:rPr>
              <a:t> to have </a:t>
            </a:r>
            <a:r>
              <a:rPr lang="en-US" altLang="pt-BR" sz="2000" dirty="0">
                <a:solidFill>
                  <a:srgbClr val="0070C0"/>
                </a:solidFill>
                <a:latin typeface="Arial" charset="0"/>
                <a:cs typeface="Arial" charset="0"/>
              </a:rPr>
              <a:t>died</a:t>
            </a:r>
            <a:r>
              <a:rPr lang="en-US" altLang="pt-BR" sz="2000" dirty="0">
                <a:latin typeface="Arial" charset="0"/>
                <a:cs typeface="Arial" charset="0"/>
              </a:rPr>
              <a:t> in the blaze at the </a:t>
            </a:r>
            <a:r>
              <a:rPr lang="en-US" altLang="pt-BR" sz="2000" dirty="0">
                <a:solidFill>
                  <a:srgbClr val="0070C0"/>
                </a:solidFill>
                <a:latin typeface="Arial" charset="0"/>
                <a:cs typeface="Arial" charset="0"/>
              </a:rPr>
              <a:t>prison</a:t>
            </a:r>
            <a:r>
              <a:rPr lang="en-US" altLang="pt-BR" sz="2000" dirty="0">
                <a:latin typeface="Arial" charset="0"/>
                <a:cs typeface="Arial" charset="0"/>
              </a:rPr>
              <a:t>, </a:t>
            </a:r>
            <a:r>
              <a:rPr lang="en-US" altLang="pt-BR" sz="2000" dirty="0">
                <a:solidFill>
                  <a:srgbClr val="0070C0"/>
                </a:solidFill>
                <a:latin typeface="Arial" charset="0"/>
                <a:cs typeface="Arial" charset="0"/>
              </a:rPr>
              <a:t>located north of the capital</a:t>
            </a:r>
            <a:r>
              <a:rPr lang="en-US" altLang="pt-BR" sz="2000" dirty="0">
                <a:latin typeface="Arial" charset="0"/>
                <a:cs typeface="Arial" charset="0"/>
              </a:rPr>
              <a:t>, </a:t>
            </a:r>
            <a:r>
              <a:rPr lang="en-US" altLang="pt-BR" sz="2000" dirty="0">
                <a:solidFill>
                  <a:srgbClr val="0070C0"/>
                </a:solidFill>
                <a:latin typeface="Arial" charset="0"/>
                <a:cs typeface="Arial" charset="0"/>
              </a:rPr>
              <a:t>Tegucigalpa</a:t>
            </a:r>
            <a:r>
              <a:rPr lang="en-US" altLang="pt-BR" sz="2000" dirty="0">
                <a:latin typeface="Arial" charset="0"/>
                <a:cs typeface="Arial" charset="0"/>
              </a:rPr>
              <a:t>, with </a:t>
            </a:r>
            <a:r>
              <a:rPr lang="en-US" altLang="pt-BR" sz="2000" dirty="0">
                <a:solidFill>
                  <a:srgbClr val="0070C0"/>
                </a:solidFill>
                <a:latin typeface="Arial" charset="0"/>
                <a:cs typeface="Arial" charset="0"/>
              </a:rPr>
              <a:t>dozens</a:t>
            </a:r>
            <a:r>
              <a:rPr lang="en-US" altLang="pt-BR" sz="2000" dirty="0">
                <a:latin typeface="Arial" charset="0"/>
                <a:cs typeface="Arial" charset="0"/>
              </a:rPr>
              <a:t> of others still missing and </a:t>
            </a:r>
            <a:r>
              <a:rPr lang="en-US" altLang="pt-BR" sz="2000" dirty="0">
                <a:solidFill>
                  <a:srgbClr val="0070C0"/>
                </a:solidFill>
                <a:latin typeface="Arial" charset="0"/>
                <a:cs typeface="Arial" charset="0"/>
              </a:rPr>
              <a:t>presumed dead. Antonio Maldonado, human </a:t>
            </a:r>
            <a:r>
              <a:rPr lang="en-US" altLang="pt-BR" sz="2000" dirty="0">
                <a:latin typeface="Arial" charset="0"/>
                <a:cs typeface="Arial" charset="0"/>
              </a:rPr>
              <a:t>rights adviser for the </a:t>
            </a:r>
            <a:r>
              <a:rPr lang="en-US" altLang="pt-BR" sz="2000" dirty="0">
                <a:solidFill>
                  <a:srgbClr val="0070C0"/>
                </a:solidFill>
                <a:latin typeface="Arial" charset="0"/>
                <a:cs typeface="Arial" charset="0"/>
              </a:rPr>
              <a:t>UN system in Honduras</a:t>
            </a:r>
            <a:r>
              <a:rPr lang="en-US" altLang="pt-BR" sz="2000" dirty="0">
                <a:latin typeface="Arial" charset="0"/>
                <a:cs typeface="Arial" charset="0"/>
              </a:rPr>
              <a:t>, told </a:t>
            </a:r>
            <a:r>
              <a:rPr lang="en-US" altLang="pt-BR" sz="2000" dirty="0">
                <a:solidFill>
                  <a:srgbClr val="0070C0"/>
                </a:solidFill>
                <a:latin typeface="Arial" charset="0"/>
                <a:cs typeface="Arial" charset="0"/>
              </a:rPr>
              <a:t>UN Radio </a:t>
            </a:r>
            <a:r>
              <a:rPr lang="en-US" altLang="pt-BR" sz="2000" dirty="0">
                <a:latin typeface="Arial" charset="0"/>
                <a:cs typeface="Arial" charset="0"/>
              </a:rPr>
              <a:t>today that </a:t>
            </a:r>
            <a:r>
              <a:rPr lang="en-US" altLang="pt-BR" sz="2000" dirty="0">
                <a:solidFill>
                  <a:srgbClr val="FF0000"/>
                </a:solidFill>
                <a:latin typeface="Arial" charset="0"/>
                <a:cs typeface="Arial" charset="0"/>
              </a:rPr>
              <a:t>overcrowding </a:t>
            </a:r>
            <a:r>
              <a:rPr lang="en-US" altLang="pt-BR" sz="2000" dirty="0">
                <a:latin typeface="Arial" charset="0"/>
                <a:cs typeface="Arial" charset="0"/>
              </a:rPr>
              <a:t>may have </a:t>
            </a:r>
            <a:r>
              <a:rPr lang="en-US" altLang="pt-BR" sz="2000" dirty="0">
                <a:solidFill>
                  <a:srgbClr val="0070C0"/>
                </a:solidFill>
                <a:latin typeface="Arial" charset="0"/>
                <a:cs typeface="Arial" charset="0"/>
              </a:rPr>
              <a:t>contributed</a:t>
            </a:r>
            <a:r>
              <a:rPr lang="en-US" altLang="pt-BR" sz="2000" dirty="0">
                <a:latin typeface="Arial" charset="0"/>
                <a:cs typeface="Arial" charset="0"/>
              </a:rPr>
              <a:t> to the </a:t>
            </a:r>
            <a:r>
              <a:rPr lang="en-US" altLang="pt-BR" sz="2000" dirty="0">
                <a:solidFill>
                  <a:srgbClr val="0070C0"/>
                </a:solidFill>
                <a:latin typeface="Arial" charset="0"/>
                <a:cs typeface="Arial" charset="0"/>
              </a:rPr>
              <a:t>death</a:t>
            </a:r>
            <a:r>
              <a:rPr lang="en-US" altLang="pt-BR" sz="2000" dirty="0">
                <a:latin typeface="Arial" charset="0"/>
                <a:cs typeface="Arial" charset="0"/>
              </a:rPr>
              <a:t> toll. “But we have to wait until a thorough </a:t>
            </a:r>
            <a:r>
              <a:rPr lang="en-US" altLang="pt-BR" sz="2000" dirty="0">
                <a:solidFill>
                  <a:srgbClr val="0070C0"/>
                </a:solidFill>
                <a:latin typeface="Arial" charset="0"/>
                <a:cs typeface="Arial" charset="0"/>
              </a:rPr>
              <a:t>investigation is conducted </a:t>
            </a:r>
            <a:r>
              <a:rPr lang="en-US" altLang="pt-BR" sz="2000" dirty="0">
                <a:latin typeface="Arial" charset="0"/>
                <a:cs typeface="Arial" charset="0"/>
              </a:rPr>
              <a:t>so we can reach a </a:t>
            </a:r>
            <a:r>
              <a:rPr lang="en-US" altLang="pt-BR" sz="2000" dirty="0">
                <a:solidFill>
                  <a:srgbClr val="0070C0"/>
                </a:solidFill>
                <a:latin typeface="Arial" charset="0"/>
                <a:cs typeface="Arial" charset="0"/>
              </a:rPr>
              <a:t>precise cause</a:t>
            </a:r>
            <a:r>
              <a:rPr lang="en-US" altLang="pt-BR" sz="2000" dirty="0">
                <a:latin typeface="Arial" charset="0"/>
                <a:cs typeface="Arial" charset="0"/>
              </a:rPr>
              <a:t>,” he said. “But of course there is </a:t>
            </a:r>
            <a:r>
              <a:rPr lang="en-US" altLang="pt-BR" sz="2000" dirty="0">
                <a:solidFill>
                  <a:srgbClr val="0070C0"/>
                </a:solidFill>
                <a:latin typeface="Arial" charset="0"/>
                <a:cs typeface="Arial" charset="0"/>
              </a:rPr>
              <a:t>a problem </a:t>
            </a:r>
            <a:r>
              <a:rPr lang="en-US" altLang="pt-BR" sz="2000" dirty="0">
                <a:latin typeface="Arial" charset="0"/>
                <a:cs typeface="Arial" charset="0"/>
              </a:rPr>
              <a:t>of </a:t>
            </a:r>
            <a:r>
              <a:rPr lang="en-US" altLang="pt-BR" sz="2000" dirty="0">
                <a:solidFill>
                  <a:srgbClr val="FF0000"/>
                </a:solidFill>
                <a:latin typeface="Arial" charset="0"/>
                <a:cs typeface="Arial" charset="0"/>
              </a:rPr>
              <a:t>overcrowding</a:t>
            </a:r>
            <a:r>
              <a:rPr lang="en-US" altLang="pt-BR" sz="2000" dirty="0">
                <a:latin typeface="Arial" charset="0"/>
                <a:cs typeface="Arial" charset="0"/>
              </a:rPr>
              <a:t> in the </a:t>
            </a:r>
            <a:r>
              <a:rPr lang="en-US" altLang="pt-BR" sz="2000" dirty="0">
                <a:solidFill>
                  <a:srgbClr val="0070C0"/>
                </a:solidFill>
                <a:latin typeface="Arial" charset="0"/>
                <a:cs typeface="Arial" charset="0"/>
              </a:rPr>
              <a:t>prison system</a:t>
            </a:r>
            <a:r>
              <a:rPr lang="en-US" altLang="pt-BR" sz="2000" dirty="0">
                <a:latin typeface="Arial" charset="0"/>
                <a:cs typeface="Arial" charset="0"/>
              </a:rPr>
              <a:t>, not only in this country, but also in many other </a:t>
            </a:r>
            <a:r>
              <a:rPr lang="en-US" altLang="pt-BR" sz="2000" dirty="0">
                <a:solidFill>
                  <a:srgbClr val="0070C0"/>
                </a:solidFill>
                <a:latin typeface="Arial" charset="0"/>
                <a:cs typeface="Arial" charset="0"/>
              </a:rPr>
              <a:t>prisons in Latin America</a:t>
            </a:r>
            <a:r>
              <a:rPr lang="en-US" altLang="pt-BR" sz="2000" dirty="0">
                <a:latin typeface="Arial" charset="0"/>
                <a:cs typeface="Arial" charset="0"/>
              </a:rPr>
              <a:t>.”</a:t>
            </a:r>
          </a:p>
          <a:p>
            <a:pPr marL="107950" indent="0">
              <a:buFont typeface="Wingdings 3" pitchFamily="18" charset="2"/>
              <a:buNone/>
            </a:pPr>
            <a:endParaRPr lang="pt-BR" altLang="pt-BR" sz="2000" dirty="0">
              <a:latin typeface="Arial" charset="0"/>
              <a:cs typeface="Arial" charset="0"/>
            </a:endParaRPr>
          </a:p>
          <a:p>
            <a:pPr marL="107950" indent="0">
              <a:buFont typeface="Wingdings 3" pitchFamily="18" charset="2"/>
              <a:buNone/>
            </a:pPr>
            <a:r>
              <a:rPr lang="pt-BR" altLang="pt-BR" sz="1000" dirty="0">
                <a:latin typeface="Arial" charset="0"/>
                <a:cs typeface="Arial" charset="0"/>
              </a:rPr>
              <a:t>Disponível em: www.un.org. Acesso em: 22 fev. 2012 (adaptado).</a:t>
            </a:r>
          </a:p>
          <a:p>
            <a:pPr marL="107950" indent="0">
              <a:buFont typeface="Wingdings 3" pitchFamily="18" charset="2"/>
              <a:buNone/>
            </a:pPr>
            <a:endParaRPr lang="pt-BR" altLang="pt-BR" sz="2000" dirty="0">
              <a:latin typeface="Arial" charset="0"/>
              <a:cs typeface="Arial" charset="0"/>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850106"/>
          </a:xfrm>
        </p:spPr>
        <p:txBody>
          <a:bodyPr/>
          <a:lstStyle/>
          <a:p>
            <a:pPr algn="ctr">
              <a:defRPr/>
            </a:pPr>
            <a:r>
              <a:rPr lang="en-US" dirty="0"/>
              <a:t>ENEM – 2013 – </a:t>
            </a:r>
            <a:r>
              <a:rPr lang="en-US" dirty="0" err="1"/>
              <a:t>Inglês</a:t>
            </a:r>
            <a:endParaRPr lang="pt-BR" dirty="0"/>
          </a:p>
        </p:txBody>
      </p:sp>
      <p:sp>
        <p:nvSpPr>
          <p:cNvPr id="115714" name="Espaço Reservado para Conteúdo 1"/>
          <p:cNvSpPr>
            <a:spLocks noGrp="1"/>
          </p:cNvSpPr>
          <p:nvPr>
            <p:ph idx="1"/>
          </p:nvPr>
        </p:nvSpPr>
        <p:spPr>
          <a:xfrm>
            <a:off x="468313" y="1052513"/>
            <a:ext cx="8229600" cy="5329237"/>
          </a:xfrm>
        </p:spPr>
        <p:txBody>
          <a:bodyPr/>
          <a:lstStyle/>
          <a:p>
            <a:pPr marL="107950" indent="0">
              <a:buFont typeface="Wingdings 3" pitchFamily="18" charset="2"/>
              <a:buNone/>
            </a:pPr>
            <a:r>
              <a:rPr lang="pt-BR" altLang="pt-BR" sz="2400">
                <a:latin typeface="Arial" charset="0"/>
                <a:cs typeface="Arial" charset="0"/>
              </a:rPr>
              <a:t>Os noticiários destacam acontecimentos diários, que são veiculados em jornal impresso, rádio, televisão e internet. Nesse texto, o acontecimento reportado é a</a:t>
            </a:r>
          </a:p>
          <a:p>
            <a:pPr marL="107950" indent="0">
              <a:buFont typeface="Wingdings 3" pitchFamily="18" charset="2"/>
              <a:buNone/>
            </a:pPr>
            <a:r>
              <a:rPr lang="pt-BR" altLang="pt-BR" sz="2400">
                <a:latin typeface="Arial" charset="0"/>
                <a:cs typeface="Arial" charset="0"/>
              </a:rPr>
              <a:t>a) ocorrência de um incêndio em um presídio superlotado em Honduras.</a:t>
            </a:r>
          </a:p>
          <a:p>
            <a:pPr marL="107950" indent="0">
              <a:buFont typeface="Wingdings 3" pitchFamily="18" charset="2"/>
              <a:buNone/>
            </a:pPr>
            <a:r>
              <a:rPr lang="pt-BR" altLang="pt-BR" sz="2400">
                <a:latin typeface="Arial" charset="0"/>
                <a:cs typeface="Arial" charset="0"/>
              </a:rPr>
              <a:t>b ) questão da superlotação nos presídios em Honduras e na América Latina.</a:t>
            </a:r>
          </a:p>
          <a:p>
            <a:pPr marL="107950" indent="0">
              <a:buFont typeface="Wingdings 3" pitchFamily="18" charset="2"/>
              <a:buNone/>
            </a:pPr>
            <a:r>
              <a:rPr lang="pt-BR" altLang="pt-BR" sz="2400">
                <a:latin typeface="Arial" charset="0"/>
                <a:cs typeface="Arial" charset="0"/>
              </a:rPr>
              <a:t>c) investigação da morte de um oficial das Nações Unidas em visita a um presídio.</a:t>
            </a:r>
          </a:p>
          <a:p>
            <a:pPr marL="107950" indent="0">
              <a:buFont typeface="Wingdings 3" pitchFamily="18" charset="2"/>
              <a:buNone/>
            </a:pPr>
            <a:r>
              <a:rPr lang="pt-BR" altLang="pt-BR" sz="2400">
                <a:latin typeface="Arial" charset="0"/>
                <a:cs typeface="Arial" charset="0"/>
              </a:rPr>
              <a:t>d)  conclusão do relatório sobre a morte de mais de trezentos detentos em Honduras.</a:t>
            </a:r>
          </a:p>
          <a:p>
            <a:pPr marL="107950" indent="0">
              <a:buFont typeface="Wingdings 3" pitchFamily="18" charset="2"/>
              <a:buNone/>
            </a:pPr>
            <a:r>
              <a:rPr lang="pt-BR" altLang="pt-BR" sz="2400">
                <a:latin typeface="Arial" charset="0"/>
                <a:cs typeface="Arial" charset="0"/>
              </a:rPr>
              <a:t>e)  causa da morte de doze detentos em um presídio superlotado ao norte de Honduras.</a:t>
            </a:r>
          </a:p>
          <a:p>
            <a:pPr marL="107950" indent="0">
              <a:buFont typeface="Wingdings 3" pitchFamily="18" charset="2"/>
              <a:buNone/>
            </a:pPr>
            <a:endParaRPr lang="pt-BR" altLang="pt-BR" sz="2400">
              <a:latin typeface="Arial" charset="0"/>
              <a:cs typeface="Arial" charset="0"/>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850106"/>
          </a:xfrm>
        </p:spPr>
        <p:txBody>
          <a:bodyPr/>
          <a:lstStyle/>
          <a:p>
            <a:pPr algn="ctr">
              <a:defRPr/>
            </a:pPr>
            <a:r>
              <a:rPr lang="en-US" dirty="0"/>
              <a:t>ENEM – 2013 – </a:t>
            </a:r>
            <a:r>
              <a:rPr lang="en-US" dirty="0" err="1"/>
              <a:t>Inglês</a:t>
            </a:r>
            <a:endParaRPr lang="pt-BR" dirty="0"/>
          </a:p>
        </p:txBody>
      </p:sp>
      <p:sp>
        <p:nvSpPr>
          <p:cNvPr id="116738" name="Espaço Reservado para Conteúdo 1"/>
          <p:cNvSpPr>
            <a:spLocks noGrp="1"/>
          </p:cNvSpPr>
          <p:nvPr>
            <p:ph idx="1"/>
          </p:nvPr>
        </p:nvSpPr>
        <p:spPr>
          <a:xfrm>
            <a:off x="468313" y="1052513"/>
            <a:ext cx="8229600" cy="5329237"/>
          </a:xfrm>
        </p:spPr>
        <p:txBody>
          <a:bodyPr/>
          <a:lstStyle/>
          <a:p>
            <a:pPr marL="107950" indent="0">
              <a:buFont typeface="Wingdings 3" pitchFamily="18" charset="2"/>
              <a:buNone/>
            </a:pPr>
            <a:r>
              <a:rPr lang="pt-BR" altLang="pt-BR" sz="2400">
                <a:latin typeface="Arial" charset="0"/>
                <a:cs typeface="Arial" charset="0"/>
              </a:rPr>
              <a:t>Os noticiários destacam acontecimentos diários, que são veiculados em jornal impresso, rádio, televisão e internet. Nesse texto, o acontecimento reportado é a</a:t>
            </a:r>
          </a:p>
          <a:p>
            <a:pPr marL="107950" indent="0">
              <a:buFont typeface="Wingdings 3" pitchFamily="18" charset="2"/>
              <a:buNone/>
            </a:pPr>
            <a:r>
              <a:rPr lang="pt-BR" altLang="pt-BR" sz="2400">
                <a:solidFill>
                  <a:srgbClr val="FF0000"/>
                </a:solidFill>
                <a:latin typeface="Arial" charset="0"/>
                <a:cs typeface="Arial" charset="0"/>
              </a:rPr>
              <a:t>a) ocorrência de um incêndio em um presídio superlotado em Honduras.</a:t>
            </a:r>
          </a:p>
          <a:p>
            <a:pPr marL="107950" indent="0">
              <a:buFont typeface="Wingdings 3" pitchFamily="18" charset="2"/>
              <a:buNone/>
            </a:pPr>
            <a:r>
              <a:rPr lang="pt-BR" altLang="pt-BR" sz="2400">
                <a:latin typeface="Arial" charset="0"/>
                <a:cs typeface="Arial" charset="0"/>
              </a:rPr>
              <a:t>b ) questão da superlotação nos presídios em Honduras e na América Latina.</a:t>
            </a:r>
          </a:p>
          <a:p>
            <a:pPr marL="107950" indent="0">
              <a:buFont typeface="Wingdings 3" pitchFamily="18" charset="2"/>
              <a:buNone/>
            </a:pPr>
            <a:r>
              <a:rPr lang="pt-BR" altLang="pt-BR" sz="2400">
                <a:latin typeface="Arial" charset="0"/>
                <a:cs typeface="Arial" charset="0"/>
              </a:rPr>
              <a:t>c) investigação da morte de um oficial das Nações Unidas em visita a um presídio.</a:t>
            </a:r>
          </a:p>
          <a:p>
            <a:pPr marL="107950" indent="0">
              <a:buFont typeface="Wingdings 3" pitchFamily="18" charset="2"/>
              <a:buNone/>
            </a:pPr>
            <a:r>
              <a:rPr lang="pt-BR" altLang="pt-BR" sz="2400">
                <a:latin typeface="Arial" charset="0"/>
                <a:cs typeface="Arial" charset="0"/>
              </a:rPr>
              <a:t>d)  conclusão do relatório sobre a morte de mais de trezentos detentos em Honduras.</a:t>
            </a:r>
          </a:p>
          <a:p>
            <a:pPr marL="107950" indent="0">
              <a:buFont typeface="Wingdings 3" pitchFamily="18" charset="2"/>
              <a:buNone/>
            </a:pPr>
            <a:r>
              <a:rPr lang="pt-BR" altLang="pt-BR" sz="2400">
                <a:latin typeface="Arial" charset="0"/>
                <a:cs typeface="Arial" charset="0"/>
              </a:rPr>
              <a:t>e)  causa da morte de doze detentos em um presídio superlotado ao norte de Honduras.</a:t>
            </a:r>
          </a:p>
          <a:p>
            <a:pPr marL="107950" indent="0">
              <a:buFont typeface="Wingdings 3" pitchFamily="18" charset="2"/>
              <a:buNone/>
            </a:pPr>
            <a:endParaRPr lang="pt-BR" altLang="pt-BR" sz="2400">
              <a:latin typeface="Arial" charset="0"/>
              <a:cs typeface="Arial"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88640"/>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539750" y="1196975"/>
            <a:ext cx="8229600" cy="4525963"/>
          </a:xfrm>
        </p:spPr>
        <p:txBody>
          <a:bodyPr>
            <a:normAutofit lnSpcReduction="10000"/>
          </a:bodyPr>
          <a:lstStyle/>
          <a:p>
            <a:pPr marL="109537" indent="0" algn="ctr">
              <a:buFont typeface="Wingdings 3" pitchFamily="18" charset="2"/>
              <a:buNone/>
              <a:defRPr/>
            </a:pPr>
            <a:r>
              <a:rPr lang="en-US" sz="2400" b="1" dirty="0">
                <a:latin typeface="Arial" panose="020B0604020202020204" pitchFamily="34" charset="0"/>
                <a:cs typeface="Arial" panose="020B0604020202020204" pitchFamily="34" charset="0"/>
              </a:rPr>
              <a:t>National Geographic News</a:t>
            </a:r>
            <a:endParaRPr lang="pt-BR" sz="2400" dirty="0">
              <a:latin typeface="Arial" panose="020B0604020202020204" pitchFamily="34" charset="0"/>
              <a:cs typeface="Arial" panose="020B0604020202020204" pitchFamily="34" charset="0"/>
            </a:endParaRPr>
          </a:p>
          <a:p>
            <a:pPr marL="109537" indent="0" algn="ctr">
              <a:buFont typeface="Wingdings 3" pitchFamily="18" charset="2"/>
              <a:buNone/>
              <a:defRPr/>
            </a:pPr>
            <a:r>
              <a:rPr lang="en-US" sz="2400" b="1" dirty="0">
                <a:latin typeface="Arial" panose="020B0604020202020204" pitchFamily="34" charset="0"/>
                <a:cs typeface="Arial" panose="020B0604020202020204" pitchFamily="34" charset="0"/>
              </a:rPr>
              <a:t>Christine </a:t>
            </a:r>
            <a:r>
              <a:rPr lang="en-US" sz="2400" b="1" dirty="0" err="1">
                <a:latin typeface="Arial" panose="020B0604020202020204" pitchFamily="34" charset="0"/>
                <a:cs typeface="Arial" panose="020B0604020202020204" pitchFamily="34" charset="0"/>
              </a:rPr>
              <a:t>Dell’Amore</a:t>
            </a:r>
            <a:endParaRPr lang="pt-BR" sz="24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1000" dirty="0">
                <a:latin typeface="Arial" panose="020B0604020202020204" pitchFamily="34" charset="0"/>
                <a:cs typeface="Arial" panose="020B0604020202020204" pitchFamily="34" charset="0"/>
              </a:rPr>
              <a:t>Published April 26, 2010</a:t>
            </a:r>
            <a:endParaRPr lang="pt-BR" sz="1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2200" dirty="0">
                <a:latin typeface="Arial" panose="020B0604020202020204" pitchFamily="34" charset="0"/>
                <a:cs typeface="Arial" panose="020B0604020202020204" pitchFamily="34" charset="0"/>
              </a:rPr>
              <a:t>Our bodies produce a small steady amount of natural morphine, a new study suggests. Traces of the chemical are often found in mouse and human urine, leading scientists to wonder whether the drug is being made naturally or being delivered by something the subjects consumed. The new research shows that mice produce the “incredible painkiller” — and that humans and other mammals possess the same chemical road map for making it, said study co-author </a:t>
            </a:r>
            <a:r>
              <a:rPr lang="en-US" sz="2200" dirty="0" err="1">
                <a:latin typeface="Arial" panose="020B0604020202020204" pitchFamily="34" charset="0"/>
                <a:cs typeface="Arial" panose="020B0604020202020204" pitchFamily="34" charset="0"/>
              </a:rPr>
              <a:t>Meinhart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Zenk</a:t>
            </a:r>
            <a:r>
              <a:rPr lang="en-US" sz="2200" dirty="0">
                <a:latin typeface="Arial" panose="020B0604020202020204" pitchFamily="34" charset="0"/>
                <a:cs typeface="Arial" panose="020B0604020202020204" pitchFamily="34" charset="0"/>
              </a:rPr>
              <a:t>, who studies plant-based pharmaceuticals at the Donald Danforth Plant Science Center in St. Louis, Missouri.</a:t>
            </a:r>
            <a:endParaRPr lang="pt-BR" sz="2200" dirty="0">
              <a:latin typeface="Arial" panose="020B0604020202020204" pitchFamily="34" charset="0"/>
              <a:cs typeface="Arial" panose="020B0604020202020204" pitchFamily="34" charset="0"/>
            </a:endParaRPr>
          </a:p>
          <a:p>
            <a:pPr marL="109537" indent="0">
              <a:buFont typeface="Wingdings 3" pitchFamily="18" charset="2"/>
              <a:buNone/>
              <a:defRPr/>
            </a:pPr>
            <a:r>
              <a:rPr lang="pt-BR" sz="1000" dirty="0">
                <a:latin typeface="Arial" panose="020B0604020202020204" pitchFamily="34" charset="0"/>
                <a:cs typeface="Arial" panose="020B0604020202020204" pitchFamily="34" charset="0"/>
              </a:rPr>
              <a:t>Disponível em: www.nationalgeographic.com. Acesso em: 27 jul. 2010.</a:t>
            </a:r>
          </a:p>
          <a:p>
            <a:pPr>
              <a:defRPr/>
            </a:pPr>
            <a:endParaRPr lang="pt-BR" sz="1000" dirty="0">
              <a:latin typeface="Arial" panose="020B0604020202020204" pitchFamily="34" charset="0"/>
              <a:cs typeface="Arial" panose="020B0604020202020204"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188640"/>
            <a:ext cx="8229600" cy="1143000"/>
          </a:xfrm>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a:xfrm>
            <a:off x="539750" y="1196975"/>
            <a:ext cx="8229600" cy="4525963"/>
          </a:xfrm>
        </p:spPr>
        <p:txBody>
          <a:bodyPr>
            <a:normAutofit lnSpcReduction="10000"/>
          </a:bodyPr>
          <a:lstStyle/>
          <a:p>
            <a:pPr marL="109537" indent="0" algn="ctr">
              <a:buFont typeface="Wingdings 3" pitchFamily="18" charset="2"/>
              <a:buNone/>
              <a:defRPr/>
            </a:pPr>
            <a:r>
              <a:rPr lang="en-US" sz="2400" b="1" dirty="0">
                <a:latin typeface="Arial" panose="020B0604020202020204" pitchFamily="34" charset="0"/>
                <a:cs typeface="Arial" panose="020B0604020202020204" pitchFamily="34" charset="0"/>
              </a:rPr>
              <a:t>National Geographic News</a:t>
            </a:r>
            <a:endParaRPr lang="pt-BR" sz="2400" dirty="0">
              <a:latin typeface="Arial" panose="020B0604020202020204" pitchFamily="34" charset="0"/>
              <a:cs typeface="Arial" panose="020B0604020202020204" pitchFamily="34" charset="0"/>
            </a:endParaRPr>
          </a:p>
          <a:p>
            <a:pPr marL="109537" indent="0" algn="ctr">
              <a:buFont typeface="Wingdings 3" pitchFamily="18" charset="2"/>
              <a:buNone/>
              <a:defRPr/>
            </a:pPr>
            <a:r>
              <a:rPr lang="en-US" sz="2400" b="1" dirty="0">
                <a:latin typeface="Arial" panose="020B0604020202020204" pitchFamily="34" charset="0"/>
                <a:cs typeface="Arial" panose="020B0604020202020204" pitchFamily="34" charset="0"/>
              </a:rPr>
              <a:t>Christine </a:t>
            </a:r>
            <a:r>
              <a:rPr lang="en-US" sz="2400" b="1" dirty="0" err="1">
                <a:latin typeface="Arial" panose="020B0604020202020204" pitchFamily="34" charset="0"/>
                <a:cs typeface="Arial" panose="020B0604020202020204" pitchFamily="34" charset="0"/>
              </a:rPr>
              <a:t>Dell’Amore</a:t>
            </a:r>
            <a:endParaRPr lang="pt-BR" sz="24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1000" dirty="0">
                <a:latin typeface="Arial" panose="020B0604020202020204" pitchFamily="34" charset="0"/>
                <a:cs typeface="Arial" panose="020B0604020202020204" pitchFamily="34" charset="0"/>
              </a:rPr>
              <a:t>Published April 26, 2010</a:t>
            </a:r>
            <a:endParaRPr lang="pt-BR" sz="1000" dirty="0">
              <a:latin typeface="Arial" panose="020B0604020202020204" pitchFamily="34" charset="0"/>
              <a:cs typeface="Arial" panose="020B0604020202020204" pitchFamily="34" charset="0"/>
            </a:endParaRPr>
          </a:p>
          <a:p>
            <a:pPr marL="109537" indent="0">
              <a:buFont typeface="Wingdings 3" pitchFamily="18" charset="2"/>
              <a:buNone/>
              <a:defRPr/>
            </a:pPr>
            <a:r>
              <a:rPr lang="en-US" sz="2200" dirty="0">
                <a:latin typeface="Arial" panose="020B0604020202020204" pitchFamily="34" charset="0"/>
                <a:cs typeface="Arial" panose="020B0604020202020204" pitchFamily="34" charset="0"/>
              </a:rPr>
              <a:t>Our bodies </a:t>
            </a:r>
            <a:r>
              <a:rPr lang="en-US" sz="2200" dirty="0">
                <a:solidFill>
                  <a:srgbClr val="0070C0"/>
                </a:solidFill>
                <a:latin typeface="Arial" panose="020B0604020202020204" pitchFamily="34" charset="0"/>
                <a:cs typeface="Arial" panose="020B0604020202020204" pitchFamily="34" charset="0"/>
              </a:rPr>
              <a:t>produce </a:t>
            </a:r>
            <a:r>
              <a:rPr lang="en-US" sz="2200" dirty="0">
                <a:latin typeface="Arial" panose="020B0604020202020204" pitchFamily="34" charset="0"/>
                <a:cs typeface="Arial" panose="020B0604020202020204" pitchFamily="34" charset="0"/>
              </a:rPr>
              <a:t>a small steady amount of </a:t>
            </a:r>
            <a:r>
              <a:rPr lang="en-US" sz="2200" dirty="0">
                <a:solidFill>
                  <a:srgbClr val="0070C0"/>
                </a:solidFill>
                <a:latin typeface="Arial" panose="020B0604020202020204" pitchFamily="34" charset="0"/>
                <a:cs typeface="Arial" panose="020B0604020202020204" pitchFamily="34" charset="0"/>
              </a:rPr>
              <a:t>natural morphine</a:t>
            </a:r>
            <a:r>
              <a:rPr lang="en-US" sz="2200" dirty="0">
                <a:latin typeface="Arial" panose="020B0604020202020204" pitchFamily="34" charset="0"/>
                <a:cs typeface="Arial" panose="020B0604020202020204" pitchFamily="34" charset="0"/>
              </a:rPr>
              <a:t>, a new </a:t>
            </a:r>
            <a:r>
              <a:rPr lang="en-US" sz="2200" dirty="0">
                <a:solidFill>
                  <a:srgbClr val="0070C0"/>
                </a:solidFill>
                <a:latin typeface="Arial" panose="020B0604020202020204" pitchFamily="34" charset="0"/>
                <a:cs typeface="Arial" panose="020B0604020202020204" pitchFamily="34" charset="0"/>
              </a:rPr>
              <a:t>study suggests</a:t>
            </a:r>
            <a:r>
              <a:rPr lang="en-US" sz="2200" dirty="0">
                <a:latin typeface="Arial" panose="020B0604020202020204" pitchFamily="34" charset="0"/>
                <a:cs typeface="Arial" panose="020B0604020202020204" pitchFamily="34" charset="0"/>
              </a:rPr>
              <a:t>. </a:t>
            </a:r>
            <a:r>
              <a:rPr lang="en-US" sz="2200" dirty="0">
                <a:solidFill>
                  <a:srgbClr val="0070C0"/>
                </a:solidFill>
                <a:latin typeface="Arial" panose="020B0604020202020204" pitchFamily="34" charset="0"/>
                <a:cs typeface="Arial" panose="020B0604020202020204" pitchFamily="34" charset="0"/>
              </a:rPr>
              <a:t>Traces</a:t>
            </a:r>
            <a:r>
              <a:rPr lang="en-US" sz="2200" dirty="0">
                <a:latin typeface="Arial" panose="020B0604020202020204" pitchFamily="34" charset="0"/>
                <a:cs typeface="Arial" panose="020B0604020202020204" pitchFamily="34" charset="0"/>
              </a:rPr>
              <a:t> of the chemical are often found in </a:t>
            </a:r>
            <a:r>
              <a:rPr lang="en-US" sz="2200" dirty="0">
                <a:solidFill>
                  <a:srgbClr val="0070C0"/>
                </a:solidFill>
                <a:latin typeface="Arial" panose="020B0604020202020204" pitchFamily="34" charset="0"/>
                <a:cs typeface="Arial" panose="020B0604020202020204" pitchFamily="34" charset="0"/>
              </a:rPr>
              <a:t>mouse and human urine</a:t>
            </a:r>
            <a:r>
              <a:rPr lang="en-US" sz="2200" dirty="0">
                <a:latin typeface="Arial" panose="020B0604020202020204" pitchFamily="34" charset="0"/>
                <a:cs typeface="Arial" panose="020B0604020202020204" pitchFamily="34" charset="0"/>
              </a:rPr>
              <a:t>, leading </a:t>
            </a:r>
            <a:r>
              <a:rPr lang="en-US" sz="2200" dirty="0">
                <a:solidFill>
                  <a:srgbClr val="0070C0"/>
                </a:solidFill>
                <a:latin typeface="Arial" panose="020B0604020202020204" pitchFamily="34" charset="0"/>
                <a:cs typeface="Arial" panose="020B0604020202020204" pitchFamily="34" charset="0"/>
              </a:rPr>
              <a:t>scientists</a:t>
            </a:r>
            <a:r>
              <a:rPr lang="en-US" sz="2200" dirty="0">
                <a:latin typeface="Arial" panose="020B0604020202020204" pitchFamily="34" charset="0"/>
                <a:cs typeface="Arial" panose="020B0604020202020204" pitchFamily="34" charset="0"/>
              </a:rPr>
              <a:t> to wonder whether the </a:t>
            </a:r>
            <a:r>
              <a:rPr lang="en-US" sz="2200" dirty="0">
                <a:solidFill>
                  <a:srgbClr val="0070C0"/>
                </a:solidFill>
                <a:latin typeface="Arial" panose="020B0604020202020204" pitchFamily="34" charset="0"/>
                <a:cs typeface="Arial" panose="020B0604020202020204" pitchFamily="34" charset="0"/>
              </a:rPr>
              <a:t>drug</a:t>
            </a:r>
            <a:r>
              <a:rPr lang="en-US" sz="2200" dirty="0">
                <a:latin typeface="Arial" panose="020B0604020202020204" pitchFamily="34" charset="0"/>
                <a:cs typeface="Arial" panose="020B0604020202020204" pitchFamily="34" charset="0"/>
              </a:rPr>
              <a:t> is being made </a:t>
            </a:r>
            <a:r>
              <a:rPr lang="en-US" sz="2200" dirty="0">
                <a:solidFill>
                  <a:srgbClr val="0070C0"/>
                </a:solidFill>
                <a:latin typeface="Arial" panose="020B0604020202020204" pitchFamily="34" charset="0"/>
                <a:cs typeface="Arial" panose="020B0604020202020204" pitchFamily="34" charset="0"/>
              </a:rPr>
              <a:t>naturally</a:t>
            </a:r>
            <a:r>
              <a:rPr lang="en-US" sz="2200" dirty="0">
                <a:latin typeface="Arial" panose="020B0604020202020204" pitchFamily="34" charset="0"/>
                <a:cs typeface="Arial" panose="020B0604020202020204" pitchFamily="34" charset="0"/>
              </a:rPr>
              <a:t> or being delivered by something the </a:t>
            </a:r>
            <a:r>
              <a:rPr lang="en-US" sz="2200" dirty="0">
                <a:solidFill>
                  <a:srgbClr val="0070C0"/>
                </a:solidFill>
                <a:latin typeface="Arial" panose="020B0604020202020204" pitchFamily="34" charset="0"/>
                <a:cs typeface="Arial" panose="020B0604020202020204" pitchFamily="34" charset="0"/>
              </a:rPr>
              <a:t>subjects consumed</a:t>
            </a:r>
            <a:r>
              <a:rPr lang="en-US" sz="2200" dirty="0">
                <a:latin typeface="Arial" panose="020B0604020202020204" pitchFamily="34" charset="0"/>
                <a:cs typeface="Arial" panose="020B0604020202020204" pitchFamily="34" charset="0"/>
              </a:rPr>
              <a:t>. The new research shows that mice </a:t>
            </a:r>
            <a:r>
              <a:rPr lang="en-US" sz="2200" dirty="0">
                <a:solidFill>
                  <a:srgbClr val="0070C0"/>
                </a:solidFill>
                <a:latin typeface="Arial" panose="020B0604020202020204" pitchFamily="34" charset="0"/>
                <a:cs typeface="Arial" panose="020B0604020202020204" pitchFamily="34" charset="0"/>
              </a:rPr>
              <a:t>produce</a:t>
            </a:r>
            <a:r>
              <a:rPr lang="en-US" sz="2200" dirty="0">
                <a:latin typeface="Arial" panose="020B0604020202020204" pitchFamily="34" charset="0"/>
                <a:cs typeface="Arial" panose="020B0604020202020204" pitchFamily="34" charset="0"/>
              </a:rPr>
              <a:t> the “incredible painkiller” — and that </a:t>
            </a:r>
            <a:r>
              <a:rPr lang="en-US" sz="2200" dirty="0">
                <a:solidFill>
                  <a:srgbClr val="0070C0"/>
                </a:solidFill>
                <a:latin typeface="Arial" panose="020B0604020202020204" pitchFamily="34" charset="0"/>
                <a:cs typeface="Arial" panose="020B0604020202020204" pitchFamily="34" charset="0"/>
              </a:rPr>
              <a:t>humans</a:t>
            </a:r>
            <a:r>
              <a:rPr lang="en-US" sz="2200" dirty="0">
                <a:latin typeface="Arial" panose="020B0604020202020204" pitchFamily="34" charset="0"/>
                <a:cs typeface="Arial" panose="020B0604020202020204" pitchFamily="34" charset="0"/>
              </a:rPr>
              <a:t> and other </a:t>
            </a:r>
            <a:r>
              <a:rPr lang="en-US" sz="2200" dirty="0">
                <a:solidFill>
                  <a:srgbClr val="0070C0"/>
                </a:solidFill>
                <a:latin typeface="Arial" panose="020B0604020202020204" pitchFamily="34" charset="0"/>
                <a:cs typeface="Arial" panose="020B0604020202020204" pitchFamily="34" charset="0"/>
              </a:rPr>
              <a:t>mammals possess </a:t>
            </a:r>
            <a:r>
              <a:rPr lang="en-US" sz="2200" dirty="0">
                <a:latin typeface="Arial" panose="020B0604020202020204" pitchFamily="34" charset="0"/>
                <a:cs typeface="Arial" panose="020B0604020202020204" pitchFamily="34" charset="0"/>
              </a:rPr>
              <a:t>the same chemical </a:t>
            </a:r>
            <a:r>
              <a:rPr lang="en-US" sz="2200" dirty="0">
                <a:solidFill>
                  <a:srgbClr val="0070C0"/>
                </a:solidFill>
                <a:latin typeface="Arial" panose="020B0604020202020204" pitchFamily="34" charset="0"/>
                <a:cs typeface="Arial" panose="020B0604020202020204" pitchFamily="34" charset="0"/>
              </a:rPr>
              <a:t>road map </a:t>
            </a:r>
            <a:r>
              <a:rPr lang="en-US" sz="2200" dirty="0">
                <a:latin typeface="Arial" panose="020B0604020202020204" pitchFamily="34" charset="0"/>
                <a:cs typeface="Arial" panose="020B0604020202020204" pitchFamily="34" charset="0"/>
              </a:rPr>
              <a:t>for making it, said </a:t>
            </a:r>
            <a:r>
              <a:rPr lang="en-US" sz="2200" dirty="0">
                <a:solidFill>
                  <a:srgbClr val="0070C0"/>
                </a:solidFill>
                <a:latin typeface="Arial" panose="020B0604020202020204" pitchFamily="34" charset="0"/>
                <a:cs typeface="Arial" panose="020B0604020202020204" pitchFamily="34" charset="0"/>
              </a:rPr>
              <a:t>study co-author </a:t>
            </a:r>
            <a:r>
              <a:rPr lang="en-US" sz="2200" dirty="0" err="1">
                <a:solidFill>
                  <a:srgbClr val="0070C0"/>
                </a:solidFill>
                <a:latin typeface="Arial" panose="020B0604020202020204" pitchFamily="34" charset="0"/>
                <a:cs typeface="Arial" panose="020B0604020202020204" pitchFamily="34" charset="0"/>
              </a:rPr>
              <a:t>Meinhart</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Zenk</a:t>
            </a:r>
            <a:r>
              <a:rPr lang="en-US" sz="2200" dirty="0">
                <a:solidFill>
                  <a:srgbClr val="0070C0"/>
                </a:solidFill>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who </a:t>
            </a:r>
            <a:r>
              <a:rPr lang="en-US" sz="2200" dirty="0">
                <a:solidFill>
                  <a:srgbClr val="0070C0"/>
                </a:solidFill>
                <a:latin typeface="Arial" panose="020B0604020202020204" pitchFamily="34" charset="0"/>
                <a:cs typeface="Arial" panose="020B0604020202020204" pitchFamily="34" charset="0"/>
              </a:rPr>
              <a:t>studies plant-based pharmaceuticals at the Donald Danforth Plant Science Center in St. Louis, Missouri.</a:t>
            </a:r>
            <a:endParaRPr lang="pt-BR" sz="2200" dirty="0">
              <a:solidFill>
                <a:srgbClr val="0070C0"/>
              </a:solidFill>
              <a:latin typeface="Arial" panose="020B0604020202020204" pitchFamily="34" charset="0"/>
              <a:cs typeface="Arial" panose="020B0604020202020204" pitchFamily="34" charset="0"/>
            </a:endParaRPr>
          </a:p>
          <a:p>
            <a:pPr marL="109537" indent="0">
              <a:buFont typeface="Wingdings 3" pitchFamily="18" charset="2"/>
              <a:buNone/>
              <a:defRPr/>
            </a:pPr>
            <a:r>
              <a:rPr lang="pt-BR" sz="1000" dirty="0">
                <a:latin typeface="Arial" panose="020B0604020202020204" pitchFamily="34" charset="0"/>
                <a:cs typeface="Arial" panose="020B0604020202020204" pitchFamily="34" charset="0"/>
              </a:rPr>
              <a:t>Disponível em: www.nationalgeographic.com. Acesso em: 27 jul. 2010.</a:t>
            </a:r>
          </a:p>
          <a:p>
            <a:pPr>
              <a:defRPr/>
            </a:pPr>
            <a:endParaRPr lang="pt-BR" sz="1000" dirty="0">
              <a:latin typeface="Arial" panose="020B0604020202020204" pitchFamily="34" charset="0"/>
              <a:cs typeface="Arial" panose="020B0604020202020204"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119810" name="Espaço Reservado para Conteúdo 1"/>
          <p:cNvSpPr>
            <a:spLocks noGrp="1"/>
          </p:cNvSpPr>
          <p:nvPr>
            <p:ph idx="1"/>
          </p:nvPr>
        </p:nvSpPr>
        <p:spPr>
          <a:xfrm>
            <a:off x="323850" y="1196975"/>
            <a:ext cx="8362950" cy="5184775"/>
          </a:xfrm>
        </p:spPr>
        <p:txBody>
          <a:bodyPr>
            <a:normAutofit lnSpcReduction="10000"/>
          </a:bodyPr>
          <a:lstStyle/>
          <a:p>
            <a:pPr marL="107950" indent="0">
              <a:buFont typeface="Wingdings 3" pitchFamily="18" charset="2"/>
              <a:buNone/>
            </a:pPr>
            <a:r>
              <a:rPr lang="pt-BR" altLang="pt-BR" sz="2400">
                <a:latin typeface="Arial" charset="0"/>
                <a:cs typeface="Arial" charset="0"/>
              </a:rPr>
              <a:t>Ao ler a matéria publicada na National Geographic, para a realização de um trabalho escolar, um estudante descobriu que</a:t>
            </a:r>
          </a:p>
          <a:p>
            <a:pPr marL="107950" indent="0">
              <a:buFont typeface="Wingdings 3" pitchFamily="18" charset="2"/>
              <a:buNone/>
            </a:pPr>
            <a:r>
              <a:rPr lang="pt-BR" altLang="pt-BR" sz="2400">
                <a:latin typeface="Arial" charset="0"/>
                <a:cs typeface="Arial" charset="0"/>
              </a:rPr>
              <a:t>a )os compostos químicos da morfina, produzidos por humanos, são manipulados no Missouri.</a:t>
            </a:r>
          </a:p>
          <a:p>
            <a:pPr marL="107950" indent="0">
              <a:buFont typeface="Wingdings 3" pitchFamily="18" charset="2"/>
              <a:buNone/>
            </a:pPr>
            <a:r>
              <a:rPr lang="pt-BR" altLang="pt-BR" sz="2400">
                <a:latin typeface="Arial" charset="0"/>
                <a:cs typeface="Arial" charset="0"/>
              </a:rPr>
              <a:t>b) os ratos e os humanos possuem a mesma via metabólica para produção de morfina.</a:t>
            </a:r>
          </a:p>
          <a:p>
            <a:pPr marL="107950" indent="0">
              <a:buFont typeface="Wingdings 3" pitchFamily="18" charset="2"/>
              <a:buNone/>
            </a:pPr>
            <a:r>
              <a:rPr lang="pt-BR" altLang="pt-BR" sz="2400">
                <a:latin typeface="Arial" charset="0"/>
                <a:cs typeface="Arial" charset="0"/>
              </a:rPr>
              <a:t>c) a produção de morfina em grande quantidade minimiza a dor em ratos e humanos.</a:t>
            </a:r>
          </a:p>
          <a:p>
            <a:pPr marL="107950" indent="0">
              <a:buFont typeface="Wingdings 3" pitchFamily="18" charset="2"/>
              <a:buNone/>
            </a:pPr>
            <a:r>
              <a:rPr lang="pt-BR" altLang="pt-BR" sz="2400">
                <a:latin typeface="Arial" charset="0"/>
                <a:cs typeface="Arial" charset="0"/>
              </a:rPr>
              <a:t>d) os seres humanos têm uma predisposição genética para inibir a dor.</a:t>
            </a:r>
          </a:p>
          <a:p>
            <a:pPr marL="107950" indent="0">
              <a:buFont typeface="Wingdings 3" pitchFamily="18" charset="2"/>
              <a:buNone/>
            </a:pPr>
            <a:r>
              <a:rPr lang="pt-BR" altLang="pt-BR" sz="2400">
                <a:latin typeface="Arial" charset="0"/>
                <a:cs typeface="Arial" charset="0"/>
              </a:rPr>
              <a:t>e) a produção de morfina é um traço incomum entre os animais.</a:t>
            </a:r>
          </a:p>
          <a:p>
            <a:pPr marL="107950" indent="0">
              <a:buFont typeface="Wingdings 3" pitchFamily="18" charset="2"/>
              <a:buNone/>
            </a:pPr>
            <a:endParaRPr lang="pt-BR" altLang="pt-BR" sz="2400">
              <a:latin typeface="Arial" charset="0"/>
              <a:cs typeface="Arial"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120834" name="Espaço Reservado para Conteúdo 1"/>
          <p:cNvSpPr>
            <a:spLocks noGrp="1"/>
          </p:cNvSpPr>
          <p:nvPr>
            <p:ph idx="1"/>
          </p:nvPr>
        </p:nvSpPr>
        <p:spPr>
          <a:xfrm>
            <a:off x="323850" y="1196975"/>
            <a:ext cx="8362950" cy="5184775"/>
          </a:xfrm>
        </p:spPr>
        <p:txBody>
          <a:bodyPr>
            <a:normAutofit lnSpcReduction="10000"/>
          </a:bodyPr>
          <a:lstStyle/>
          <a:p>
            <a:pPr marL="107950" indent="0">
              <a:buFont typeface="Wingdings 3" pitchFamily="18" charset="2"/>
              <a:buNone/>
            </a:pPr>
            <a:r>
              <a:rPr lang="pt-BR" altLang="pt-BR" sz="2400">
                <a:latin typeface="Arial" charset="0"/>
                <a:cs typeface="Arial" charset="0"/>
              </a:rPr>
              <a:t>Ao ler a matéria publicada na National Geographic, para a realização de um trabalho escolar, um estudante descobriu que</a:t>
            </a:r>
          </a:p>
          <a:p>
            <a:pPr marL="107950" indent="0">
              <a:buFont typeface="Wingdings 3" pitchFamily="18" charset="2"/>
              <a:buNone/>
            </a:pPr>
            <a:r>
              <a:rPr lang="pt-BR" altLang="pt-BR" sz="2400">
                <a:latin typeface="Arial" charset="0"/>
                <a:cs typeface="Arial" charset="0"/>
              </a:rPr>
              <a:t>a )os compostos químicos da morfina, produzidos por humanos, são manipulados no Missouri.</a:t>
            </a:r>
          </a:p>
          <a:p>
            <a:pPr marL="107950" indent="0">
              <a:buFont typeface="Wingdings 3" pitchFamily="18" charset="2"/>
              <a:buNone/>
            </a:pPr>
            <a:r>
              <a:rPr lang="pt-BR" altLang="pt-BR" sz="2400">
                <a:solidFill>
                  <a:srgbClr val="FF0000"/>
                </a:solidFill>
                <a:latin typeface="Arial" charset="0"/>
                <a:cs typeface="Arial" charset="0"/>
              </a:rPr>
              <a:t>b) os ratos e os humanos possuem a mesma via metabólica para produção de morfina</a:t>
            </a:r>
            <a:r>
              <a:rPr lang="pt-BR" altLang="pt-BR" sz="2400">
                <a:latin typeface="Arial" charset="0"/>
                <a:cs typeface="Arial" charset="0"/>
              </a:rPr>
              <a:t>.</a:t>
            </a:r>
          </a:p>
          <a:p>
            <a:pPr marL="107950" indent="0">
              <a:buFont typeface="Wingdings 3" pitchFamily="18" charset="2"/>
              <a:buNone/>
            </a:pPr>
            <a:r>
              <a:rPr lang="pt-BR" altLang="pt-BR" sz="2400">
                <a:latin typeface="Arial" charset="0"/>
                <a:cs typeface="Arial" charset="0"/>
              </a:rPr>
              <a:t>c) a produção de morfina em grande quantidade minimiza a dor em ratos e humanos.</a:t>
            </a:r>
          </a:p>
          <a:p>
            <a:pPr marL="107950" indent="0">
              <a:buFont typeface="Wingdings 3" pitchFamily="18" charset="2"/>
              <a:buNone/>
            </a:pPr>
            <a:r>
              <a:rPr lang="pt-BR" altLang="pt-BR" sz="2400">
                <a:latin typeface="Arial" charset="0"/>
                <a:cs typeface="Arial" charset="0"/>
              </a:rPr>
              <a:t>d) os seres humanos têm uma predisposição genética para inibir a dor.</a:t>
            </a:r>
          </a:p>
          <a:p>
            <a:pPr marL="107950" indent="0">
              <a:buFont typeface="Wingdings 3" pitchFamily="18" charset="2"/>
              <a:buNone/>
            </a:pPr>
            <a:r>
              <a:rPr lang="pt-BR" altLang="pt-BR" sz="2400">
                <a:latin typeface="Arial" charset="0"/>
                <a:cs typeface="Arial" charset="0"/>
              </a:rPr>
              <a:t>e) a produção de morfina é um traço incomum entre os animais.</a:t>
            </a:r>
          </a:p>
          <a:p>
            <a:pPr marL="107950" indent="0">
              <a:buFont typeface="Wingdings 3" pitchFamily="18" charset="2"/>
              <a:buNone/>
            </a:pPr>
            <a:endParaRPr lang="pt-BR" altLang="pt-BR" sz="2400">
              <a:latin typeface="Arial" charset="0"/>
              <a:cs typeface="Arial"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39552" y="188640"/>
            <a:ext cx="8229600" cy="1143000"/>
          </a:xfrm>
        </p:spPr>
        <p:txBody>
          <a:bodyPr/>
          <a:lstStyle/>
          <a:p>
            <a:pPr algn="ctr">
              <a:defRPr/>
            </a:pPr>
            <a:r>
              <a:rPr lang="en-US" dirty="0"/>
              <a:t>ENEM – 2013 – </a:t>
            </a:r>
            <a:r>
              <a:rPr lang="en-US" dirty="0" err="1"/>
              <a:t>Inglês</a:t>
            </a:r>
            <a:endParaRPr lang="pt-BR" dirty="0"/>
          </a:p>
        </p:txBody>
      </p:sp>
      <p:sp>
        <p:nvSpPr>
          <p:cNvPr id="121858" name="Espaço Reservado para Conteúdo 1"/>
          <p:cNvSpPr>
            <a:spLocks noGrp="1"/>
          </p:cNvSpPr>
          <p:nvPr>
            <p:ph idx="1"/>
          </p:nvPr>
        </p:nvSpPr>
        <p:spPr>
          <a:xfrm>
            <a:off x="457200" y="1052513"/>
            <a:ext cx="8229600" cy="4954587"/>
          </a:xfrm>
        </p:spPr>
        <p:txBody>
          <a:bodyPr>
            <a:normAutofit lnSpcReduction="10000"/>
          </a:bodyPr>
          <a:lstStyle/>
          <a:p>
            <a:pPr marL="107950" indent="0" algn="ctr">
              <a:buFont typeface="Wingdings 3" pitchFamily="18" charset="2"/>
              <a:buNone/>
            </a:pPr>
            <a:r>
              <a:rPr lang="en-US" altLang="pt-BR" sz="2200" b="1">
                <a:latin typeface="Arial" charset="0"/>
                <a:cs typeface="Arial" charset="0"/>
              </a:rPr>
              <a:t>Steve Jobs: A Life Remembered 1955-2011</a:t>
            </a:r>
          </a:p>
          <a:p>
            <a:pPr marL="107950" indent="0" algn="ctr">
              <a:buFont typeface="Wingdings 3" pitchFamily="18" charset="2"/>
              <a:buNone/>
            </a:pPr>
            <a:endParaRPr lang="pt-BR" altLang="pt-BR" sz="2200">
              <a:latin typeface="Arial" charset="0"/>
              <a:cs typeface="Arial" charset="0"/>
            </a:endParaRPr>
          </a:p>
          <a:p>
            <a:pPr marL="107950" indent="0" algn="ctr">
              <a:buFont typeface="Wingdings 3" pitchFamily="18" charset="2"/>
              <a:buNone/>
            </a:pPr>
            <a:r>
              <a:rPr lang="en-US" altLang="pt-BR" sz="2200" i="1">
                <a:latin typeface="Arial" charset="0"/>
                <a:cs typeface="Arial" charset="0"/>
              </a:rPr>
              <a:t>Readersdigest.ca takes a look back at Steve Jobs, and his contribution to our digital world.</a:t>
            </a:r>
          </a:p>
          <a:p>
            <a:pPr marL="107950" indent="0" algn="ctr">
              <a:buFont typeface="Wingdings 3" pitchFamily="18" charset="2"/>
              <a:buNone/>
            </a:pPr>
            <a:endParaRPr lang="pt-BR" altLang="pt-BR" sz="2200">
              <a:latin typeface="Arial" charset="0"/>
              <a:cs typeface="Arial" charset="0"/>
            </a:endParaRPr>
          </a:p>
          <a:p>
            <a:pPr marL="107950" indent="0">
              <a:buFont typeface="Wingdings 3" pitchFamily="18" charset="2"/>
              <a:buNone/>
            </a:pPr>
            <a:r>
              <a:rPr lang="en-US" altLang="pt-BR" sz="2200">
                <a:latin typeface="Arial" charset="0"/>
                <a:cs typeface="Arial" charset="0"/>
              </a:rPr>
              <a:t>CEO. Tech-Guru. Artist. There are few corporate figures as famous and well-regarded as former-Apple CEO Steve Jobs. His list of achievements is staggering, and his contribution to modern technology, digital media, and indeed the world as a whole, cannot be downplayed. With his passing on October 5, 2011, readersdigest.ca looks back at some of his greatest achievements, and pays our respects to a digital pioneer who helped pave the way for a generation of technology, and possibilities, few could have imagined.</a:t>
            </a:r>
            <a:endParaRPr lang="pt-BR" altLang="pt-BR" sz="2200">
              <a:latin typeface="Arial" charset="0"/>
              <a:cs typeface="Arial" charset="0"/>
            </a:endParaRPr>
          </a:p>
          <a:p>
            <a:pPr marL="107950" indent="0">
              <a:buFont typeface="Wingdings 3" pitchFamily="18" charset="2"/>
              <a:buNone/>
            </a:pPr>
            <a:r>
              <a:rPr lang="pt-BR" altLang="pt-BR" sz="1000">
                <a:latin typeface="Arial" charset="0"/>
                <a:cs typeface="Arial" charset="0"/>
              </a:rPr>
              <a:t>Disponível em: www.readersdigest.ca. Acesso em: 25 fev. 2012</a:t>
            </a:r>
          </a:p>
          <a:p>
            <a:pPr marL="107950" indent="0">
              <a:buFont typeface="Wingdings 3" pitchFamily="18" charset="2"/>
              <a:buNone/>
            </a:pPr>
            <a:endParaRPr lang="pt-BR" altLang="pt-BR" sz="1000"/>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39552" y="188640"/>
            <a:ext cx="8229600" cy="1143000"/>
          </a:xfrm>
        </p:spPr>
        <p:txBody>
          <a:bodyPr/>
          <a:lstStyle/>
          <a:p>
            <a:pPr algn="ctr">
              <a:defRPr/>
            </a:pPr>
            <a:r>
              <a:rPr lang="en-US" dirty="0"/>
              <a:t>ENEM – 2013 – </a:t>
            </a:r>
            <a:r>
              <a:rPr lang="en-US" dirty="0" err="1"/>
              <a:t>Inglês</a:t>
            </a:r>
            <a:endParaRPr lang="pt-BR" dirty="0"/>
          </a:p>
        </p:txBody>
      </p:sp>
      <p:sp>
        <p:nvSpPr>
          <p:cNvPr id="122882" name="Espaço Reservado para Conteúdo 1"/>
          <p:cNvSpPr>
            <a:spLocks noGrp="1"/>
          </p:cNvSpPr>
          <p:nvPr>
            <p:ph idx="1"/>
          </p:nvPr>
        </p:nvSpPr>
        <p:spPr>
          <a:xfrm>
            <a:off x="457200" y="1052513"/>
            <a:ext cx="8229600" cy="4954587"/>
          </a:xfrm>
        </p:spPr>
        <p:txBody>
          <a:bodyPr>
            <a:normAutofit lnSpcReduction="10000"/>
          </a:bodyPr>
          <a:lstStyle/>
          <a:p>
            <a:pPr marL="107950" indent="0" algn="ctr">
              <a:buFont typeface="Wingdings 3" pitchFamily="18" charset="2"/>
              <a:buNone/>
            </a:pPr>
            <a:r>
              <a:rPr lang="en-US" altLang="pt-BR" sz="2200" b="1">
                <a:solidFill>
                  <a:srgbClr val="0070C0"/>
                </a:solidFill>
                <a:latin typeface="Arial" charset="0"/>
                <a:cs typeface="Arial" charset="0"/>
              </a:rPr>
              <a:t>Steve Jobs</a:t>
            </a:r>
            <a:r>
              <a:rPr lang="en-US" altLang="pt-BR" sz="2200" b="1">
                <a:latin typeface="Arial" charset="0"/>
                <a:cs typeface="Arial" charset="0"/>
              </a:rPr>
              <a:t>: A </a:t>
            </a:r>
            <a:r>
              <a:rPr lang="en-US" altLang="pt-BR" sz="2200" b="1">
                <a:solidFill>
                  <a:srgbClr val="0070C0"/>
                </a:solidFill>
                <a:latin typeface="Arial" charset="0"/>
                <a:cs typeface="Arial" charset="0"/>
              </a:rPr>
              <a:t>Life Remembered 1955-2011</a:t>
            </a:r>
          </a:p>
          <a:p>
            <a:pPr marL="107950" indent="0" algn="ctr">
              <a:buFont typeface="Wingdings 3" pitchFamily="18" charset="2"/>
              <a:buNone/>
            </a:pPr>
            <a:endParaRPr lang="pt-BR" altLang="pt-BR" sz="2200">
              <a:latin typeface="Arial" charset="0"/>
              <a:cs typeface="Arial" charset="0"/>
            </a:endParaRPr>
          </a:p>
          <a:p>
            <a:pPr marL="107950" indent="0" algn="ctr">
              <a:buFont typeface="Wingdings 3" pitchFamily="18" charset="2"/>
              <a:buNone/>
            </a:pPr>
            <a:r>
              <a:rPr lang="en-US" altLang="pt-BR" sz="2200" i="1">
                <a:latin typeface="Arial" charset="0"/>
                <a:cs typeface="Arial" charset="0"/>
              </a:rPr>
              <a:t>Readersdigest.ca takes a </a:t>
            </a:r>
            <a:r>
              <a:rPr lang="en-US" altLang="pt-BR" sz="2200" i="1">
                <a:solidFill>
                  <a:srgbClr val="0070C0"/>
                </a:solidFill>
                <a:latin typeface="Arial" charset="0"/>
                <a:cs typeface="Arial" charset="0"/>
              </a:rPr>
              <a:t>look back </a:t>
            </a:r>
            <a:r>
              <a:rPr lang="en-US" altLang="pt-BR" sz="2200" i="1">
                <a:latin typeface="Arial" charset="0"/>
                <a:cs typeface="Arial" charset="0"/>
              </a:rPr>
              <a:t>at </a:t>
            </a:r>
            <a:r>
              <a:rPr lang="en-US" altLang="pt-BR" sz="2200" i="1">
                <a:solidFill>
                  <a:srgbClr val="0070C0"/>
                </a:solidFill>
                <a:latin typeface="Arial" charset="0"/>
                <a:cs typeface="Arial" charset="0"/>
              </a:rPr>
              <a:t>Steve Jobs</a:t>
            </a:r>
            <a:r>
              <a:rPr lang="en-US" altLang="pt-BR" sz="2200" i="1">
                <a:latin typeface="Arial" charset="0"/>
                <a:cs typeface="Arial" charset="0"/>
              </a:rPr>
              <a:t>, and his </a:t>
            </a:r>
            <a:r>
              <a:rPr lang="en-US" altLang="pt-BR" sz="2200" i="1">
                <a:solidFill>
                  <a:srgbClr val="0070C0"/>
                </a:solidFill>
                <a:latin typeface="Arial" charset="0"/>
                <a:cs typeface="Arial" charset="0"/>
              </a:rPr>
              <a:t>contribution</a:t>
            </a:r>
            <a:r>
              <a:rPr lang="en-US" altLang="pt-BR" sz="2200" i="1">
                <a:latin typeface="Arial" charset="0"/>
                <a:cs typeface="Arial" charset="0"/>
              </a:rPr>
              <a:t> to our </a:t>
            </a:r>
            <a:r>
              <a:rPr lang="en-US" altLang="pt-BR" sz="2200" i="1">
                <a:solidFill>
                  <a:srgbClr val="0070C0"/>
                </a:solidFill>
                <a:latin typeface="Arial" charset="0"/>
                <a:cs typeface="Arial" charset="0"/>
              </a:rPr>
              <a:t>digital world.</a:t>
            </a:r>
          </a:p>
          <a:p>
            <a:pPr marL="107950" indent="0" algn="ctr">
              <a:buFont typeface="Wingdings 3" pitchFamily="18" charset="2"/>
              <a:buNone/>
            </a:pPr>
            <a:endParaRPr lang="pt-BR" altLang="pt-BR" sz="2200">
              <a:latin typeface="Arial" charset="0"/>
              <a:cs typeface="Arial" charset="0"/>
            </a:endParaRPr>
          </a:p>
          <a:p>
            <a:pPr marL="107950" indent="0">
              <a:buFont typeface="Wingdings 3" pitchFamily="18" charset="2"/>
              <a:buNone/>
            </a:pPr>
            <a:r>
              <a:rPr lang="en-US" altLang="pt-BR" sz="2200">
                <a:latin typeface="Arial" charset="0"/>
                <a:cs typeface="Arial" charset="0"/>
              </a:rPr>
              <a:t>CEO. </a:t>
            </a:r>
            <a:r>
              <a:rPr lang="en-US" altLang="pt-BR" sz="2200">
                <a:solidFill>
                  <a:srgbClr val="0070C0"/>
                </a:solidFill>
                <a:latin typeface="Arial" charset="0"/>
                <a:cs typeface="Arial" charset="0"/>
              </a:rPr>
              <a:t>Tech-Guru. Artist</a:t>
            </a:r>
            <a:r>
              <a:rPr lang="en-US" altLang="pt-BR" sz="2200">
                <a:latin typeface="Arial" charset="0"/>
                <a:cs typeface="Arial" charset="0"/>
              </a:rPr>
              <a:t>. There are few </a:t>
            </a:r>
            <a:r>
              <a:rPr lang="en-US" altLang="pt-BR" sz="2200">
                <a:solidFill>
                  <a:srgbClr val="0070C0"/>
                </a:solidFill>
                <a:latin typeface="Arial" charset="0"/>
                <a:cs typeface="Arial" charset="0"/>
              </a:rPr>
              <a:t>corporate figures </a:t>
            </a:r>
            <a:r>
              <a:rPr lang="en-US" altLang="pt-BR" sz="2200">
                <a:latin typeface="Arial" charset="0"/>
                <a:cs typeface="Arial" charset="0"/>
              </a:rPr>
              <a:t>as </a:t>
            </a:r>
            <a:r>
              <a:rPr lang="en-US" altLang="pt-BR" sz="2200">
                <a:solidFill>
                  <a:srgbClr val="0070C0"/>
                </a:solidFill>
                <a:latin typeface="Arial" charset="0"/>
                <a:cs typeface="Arial" charset="0"/>
              </a:rPr>
              <a:t>famous </a:t>
            </a:r>
            <a:r>
              <a:rPr lang="en-US" altLang="pt-BR" sz="2200">
                <a:latin typeface="Arial" charset="0"/>
                <a:cs typeface="Arial" charset="0"/>
              </a:rPr>
              <a:t>and well-regarded as former-</a:t>
            </a:r>
            <a:r>
              <a:rPr lang="en-US" altLang="pt-BR" sz="2200">
                <a:solidFill>
                  <a:srgbClr val="0070C0"/>
                </a:solidFill>
                <a:latin typeface="Arial" charset="0"/>
                <a:cs typeface="Arial" charset="0"/>
              </a:rPr>
              <a:t>Apple</a:t>
            </a:r>
            <a:r>
              <a:rPr lang="en-US" altLang="pt-BR" sz="2200">
                <a:latin typeface="Arial" charset="0"/>
                <a:cs typeface="Arial" charset="0"/>
              </a:rPr>
              <a:t> CEO </a:t>
            </a:r>
            <a:r>
              <a:rPr lang="en-US" altLang="pt-BR" sz="2200">
                <a:solidFill>
                  <a:srgbClr val="0070C0"/>
                </a:solidFill>
                <a:latin typeface="Arial" charset="0"/>
                <a:cs typeface="Arial" charset="0"/>
              </a:rPr>
              <a:t>Steve Jobs. </a:t>
            </a:r>
            <a:r>
              <a:rPr lang="en-US" altLang="pt-BR" sz="2200">
                <a:latin typeface="Arial" charset="0"/>
                <a:cs typeface="Arial" charset="0"/>
              </a:rPr>
              <a:t>His </a:t>
            </a:r>
            <a:r>
              <a:rPr lang="en-US" altLang="pt-BR" sz="2200">
                <a:solidFill>
                  <a:srgbClr val="0070C0"/>
                </a:solidFill>
                <a:latin typeface="Arial" charset="0"/>
                <a:cs typeface="Arial" charset="0"/>
              </a:rPr>
              <a:t>list</a:t>
            </a:r>
            <a:r>
              <a:rPr lang="en-US" altLang="pt-BR" sz="2200">
                <a:latin typeface="Arial" charset="0"/>
                <a:cs typeface="Arial" charset="0"/>
              </a:rPr>
              <a:t> of achievements is staggering, and his </a:t>
            </a:r>
            <a:r>
              <a:rPr lang="en-US" altLang="pt-BR" sz="2200">
                <a:solidFill>
                  <a:srgbClr val="0070C0"/>
                </a:solidFill>
                <a:latin typeface="Arial" charset="0"/>
                <a:cs typeface="Arial" charset="0"/>
              </a:rPr>
              <a:t>contribution</a:t>
            </a:r>
            <a:r>
              <a:rPr lang="en-US" altLang="pt-BR" sz="2200">
                <a:latin typeface="Arial" charset="0"/>
                <a:cs typeface="Arial" charset="0"/>
              </a:rPr>
              <a:t> to </a:t>
            </a:r>
            <a:r>
              <a:rPr lang="en-US" altLang="pt-BR" sz="2200">
                <a:solidFill>
                  <a:srgbClr val="0070C0"/>
                </a:solidFill>
                <a:latin typeface="Arial" charset="0"/>
                <a:cs typeface="Arial" charset="0"/>
              </a:rPr>
              <a:t>modern technology, digital media</a:t>
            </a:r>
            <a:r>
              <a:rPr lang="en-US" altLang="pt-BR" sz="2200">
                <a:latin typeface="Arial" charset="0"/>
                <a:cs typeface="Arial" charset="0"/>
              </a:rPr>
              <a:t>, and indeed the world as a whole, cannot be downplayed. With his passing on </a:t>
            </a:r>
            <a:r>
              <a:rPr lang="en-US" altLang="pt-BR" sz="2200">
                <a:solidFill>
                  <a:srgbClr val="0070C0"/>
                </a:solidFill>
                <a:latin typeface="Arial" charset="0"/>
                <a:cs typeface="Arial" charset="0"/>
              </a:rPr>
              <a:t>October 5, 2011,</a:t>
            </a:r>
            <a:r>
              <a:rPr lang="en-US" altLang="pt-BR" sz="2200">
                <a:latin typeface="Arial" charset="0"/>
                <a:cs typeface="Arial" charset="0"/>
              </a:rPr>
              <a:t> readersdigest.ca </a:t>
            </a:r>
            <a:r>
              <a:rPr lang="en-US" altLang="pt-BR" sz="2200">
                <a:solidFill>
                  <a:srgbClr val="0070C0"/>
                </a:solidFill>
                <a:latin typeface="Arial" charset="0"/>
                <a:cs typeface="Arial" charset="0"/>
              </a:rPr>
              <a:t>looks back </a:t>
            </a:r>
            <a:r>
              <a:rPr lang="en-US" altLang="pt-BR" sz="2200">
                <a:latin typeface="Arial" charset="0"/>
                <a:cs typeface="Arial" charset="0"/>
              </a:rPr>
              <a:t>at some of his greatest achievements, and pays our </a:t>
            </a:r>
            <a:r>
              <a:rPr lang="en-US" altLang="pt-BR" sz="2200">
                <a:solidFill>
                  <a:srgbClr val="0070C0"/>
                </a:solidFill>
                <a:latin typeface="Arial" charset="0"/>
                <a:cs typeface="Arial" charset="0"/>
              </a:rPr>
              <a:t>respects to a digital pioneer </a:t>
            </a:r>
            <a:r>
              <a:rPr lang="en-US" altLang="pt-BR" sz="2200">
                <a:latin typeface="Arial" charset="0"/>
                <a:cs typeface="Arial" charset="0"/>
              </a:rPr>
              <a:t>who </a:t>
            </a:r>
            <a:r>
              <a:rPr lang="en-US" altLang="pt-BR" sz="2200">
                <a:solidFill>
                  <a:srgbClr val="0070C0"/>
                </a:solidFill>
                <a:latin typeface="Arial" charset="0"/>
                <a:cs typeface="Arial" charset="0"/>
              </a:rPr>
              <a:t>helped</a:t>
            </a:r>
            <a:r>
              <a:rPr lang="en-US" altLang="pt-BR" sz="2200">
                <a:latin typeface="Arial" charset="0"/>
                <a:cs typeface="Arial" charset="0"/>
              </a:rPr>
              <a:t> pave the way for a </a:t>
            </a:r>
            <a:r>
              <a:rPr lang="en-US" altLang="pt-BR" sz="2200">
                <a:solidFill>
                  <a:srgbClr val="0070C0"/>
                </a:solidFill>
                <a:latin typeface="Arial" charset="0"/>
                <a:cs typeface="Arial" charset="0"/>
              </a:rPr>
              <a:t>generation of technology</a:t>
            </a:r>
            <a:r>
              <a:rPr lang="en-US" altLang="pt-BR" sz="2200">
                <a:latin typeface="Arial" charset="0"/>
                <a:cs typeface="Arial" charset="0"/>
              </a:rPr>
              <a:t>, and </a:t>
            </a:r>
            <a:r>
              <a:rPr lang="en-US" altLang="pt-BR" sz="2200">
                <a:solidFill>
                  <a:srgbClr val="0070C0"/>
                </a:solidFill>
                <a:latin typeface="Arial" charset="0"/>
                <a:cs typeface="Arial" charset="0"/>
              </a:rPr>
              <a:t>possibilities</a:t>
            </a:r>
            <a:r>
              <a:rPr lang="en-US" altLang="pt-BR" sz="2200">
                <a:latin typeface="Arial" charset="0"/>
                <a:cs typeface="Arial" charset="0"/>
              </a:rPr>
              <a:t>, few could have </a:t>
            </a:r>
            <a:r>
              <a:rPr lang="en-US" altLang="pt-BR" sz="2200">
                <a:solidFill>
                  <a:srgbClr val="0070C0"/>
                </a:solidFill>
                <a:latin typeface="Arial" charset="0"/>
                <a:cs typeface="Arial" charset="0"/>
              </a:rPr>
              <a:t>imagined.</a:t>
            </a:r>
            <a:endParaRPr lang="pt-BR" altLang="pt-BR" sz="2200">
              <a:solidFill>
                <a:srgbClr val="0070C0"/>
              </a:solidFill>
              <a:latin typeface="Arial" charset="0"/>
              <a:cs typeface="Arial" charset="0"/>
            </a:endParaRPr>
          </a:p>
          <a:p>
            <a:pPr marL="107950" indent="0">
              <a:buFont typeface="Wingdings 3" pitchFamily="18" charset="2"/>
              <a:buNone/>
            </a:pPr>
            <a:r>
              <a:rPr lang="pt-BR" altLang="pt-BR" sz="1000">
                <a:latin typeface="Arial" charset="0"/>
                <a:cs typeface="Arial" charset="0"/>
              </a:rPr>
              <a:t>Disponível em: www.readersdigest.ca. Acesso em: 25 fev. 2012</a:t>
            </a:r>
          </a:p>
          <a:p>
            <a:pPr marL="107950" indent="0">
              <a:buFont typeface="Wingdings 3" pitchFamily="18" charset="2"/>
              <a:buNone/>
            </a:pPr>
            <a:endParaRPr lang="pt-BR" altLang="pt-BR" sz="1000"/>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p:txBody>
          <a:bodyPr/>
          <a:lstStyle/>
          <a:p>
            <a:pPr marL="109537" indent="0">
              <a:buFont typeface="Wingdings 3" pitchFamily="18" charset="2"/>
              <a:buNone/>
              <a:defRPr/>
            </a:pPr>
            <a:r>
              <a:rPr lang="pt-BR" sz="2400" dirty="0">
                <a:latin typeface="Arial" panose="020B0604020202020204" pitchFamily="34" charset="0"/>
                <a:cs typeface="Arial" panose="020B0604020202020204" pitchFamily="34" charset="0"/>
              </a:rPr>
              <a:t>Informações sobre pessoas famosas são recorrentes na mídia, divulgadas de forma impressa ou virtualmente. Em relação a Steve Jobs, esse texto propõe</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a) expor as maiores conquistas da sua empresa.</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b) descrever suas criações na área da tecnologia.</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c) enaltecer sua contribuição para o mundo digital.</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d) lamentar sua ausência na criação de novas tecnologias.</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e) discutir o impacto de seu trabalho para a geração digital</a:t>
            </a:r>
          </a:p>
          <a:p>
            <a:pPr>
              <a:defRPr/>
            </a:pPr>
            <a:endParaRPr lang="pt-BR" sz="2400" dirty="0">
              <a:latin typeface="Arial" panose="020B0604020202020204" pitchFamily="34" charset="0"/>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3555" name="Text Box 3"/>
          <p:cNvSpPr txBox="1">
            <a:spLocks noChangeArrowheads="1"/>
          </p:cNvSpPr>
          <p:nvPr/>
        </p:nvSpPr>
        <p:spPr bwMode="auto">
          <a:xfrm>
            <a:off x="266700" y="2038350"/>
            <a:ext cx="8496300" cy="3140075"/>
          </a:xfrm>
          <a:prstGeom prst="rect">
            <a:avLst/>
          </a:prstGeom>
          <a:noFill/>
          <a:ln w="9525">
            <a:noFill/>
            <a:miter lim="800000"/>
            <a:headEnd/>
            <a:tailEnd/>
          </a:ln>
          <a:effectLst/>
        </p:spPr>
        <p:txBody>
          <a:bodyPr>
            <a:spAutoFit/>
          </a:bodyPr>
          <a:lstStyle/>
          <a:p>
            <a:pPr algn="ctr">
              <a:spcBef>
                <a:spcPct val="50000"/>
              </a:spcBef>
            </a:pPr>
            <a:r>
              <a:rPr lang="pt-BR" sz="4000" b="1">
                <a:solidFill>
                  <a:schemeClr val="tx1"/>
                </a:solidFill>
                <a:effectLst>
                  <a:outerShdw blurRad="38100" dist="38100" dir="2700000" algn="tl">
                    <a:srgbClr val="000000"/>
                  </a:outerShdw>
                </a:effectLst>
                <a:latin typeface="Comic Sans MS" pitchFamily="66" charset="0"/>
              </a:rPr>
              <a:t>Veja agora um pouco das cento e tantas palavras que você já  aprendeu nestes primeiros vinte segundos de leitura desta</a:t>
            </a:r>
            <a:br>
              <a:rPr lang="pt-BR" sz="4000" b="1">
                <a:solidFill>
                  <a:schemeClr val="tx1"/>
                </a:solidFill>
                <a:effectLst>
                  <a:outerShdw blurRad="38100" dist="38100" dir="2700000" algn="tl">
                    <a:srgbClr val="000000"/>
                  </a:outerShdw>
                </a:effectLst>
                <a:latin typeface="Comic Sans MS" pitchFamily="66" charset="0"/>
              </a:rPr>
            </a:br>
            <a:r>
              <a:rPr lang="pt-BR" sz="4000" b="1">
                <a:solidFill>
                  <a:schemeClr val="tx1"/>
                </a:solidFill>
                <a:effectLst>
                  <a:outerShdw blurRad="38100" dist="38100" dir="2700000" algn="tl">
                    <a:srgbClr val="000000"/>
                  </a:outerShdw>
                </a:effectLst>
                <a:latin typeface="Comic Sans MS" pitchFamily="66" charset="0"/>
              </a:rPr>
              <a:t> aula: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dissolve">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defRPr/>
            </a:pPr>
            <a:r>
              <a:rPr lang="en-US" dirty="0"/>
              <a:t>ENEM – 2013 – </a:t>
            </a:r>
            <a:r>
              <a:rPr lang="en-US" dirty="0" err="1"/>
              <a:t>Inglês</a:t>
            </a:r>
            <a:endParaRPr lang="pt-BR" dirty="0"/>
          </a:p>
        </p:txBody>
      </p:sp>
      <p:sp>
        <p:nvSpPr>
          <p:cNvPr id="2" name="Espaço Reservado para Conteúdo 1"/>
          <p:cNvSpPr>
            <a:spLocks noGrp="1"/>
          </p:cNvSpPr>
          <p:nvPr>
            <p:ph idx="1"/>
          </p:nvPr>
        </p:nvSpPr>
        <p:spPr/>
        <p:txBody>
          <a:bodyPr/>
          <a:lstStyle/>
          <a:p>
            <a:pPr marL="109537" indent="0">
              <a:buFont typeface="Wingdings 3" pitchFamily="18" charset="2"/>
              <a:buNone/>
              <a:defRPr/>
            </a:pPr>
            <a:r>
              <a:rPr lang="pt-BR" sz="2400" dirty="0">
                <a:latin typeface="Arial" panose="020B0604020202020204" pitchFamily="34" charset="0"/>
                <a:cs typeface="Arial" panose="020B0604020202020204" pitchFamily="34" charset="0"/>
              </a:rPr>
              <a:t>Informações sobre pessoas famosas são recorrentes na mídia, divulgadas de forma impressa ou virtualmente. Em relação a Steve Jobs, esse texto propõe</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a) expor as maiores conquistas da sua empresa.</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b) descrever suas criações na área da tecnologia.</a:t>
            </a:r>
          </a:p>
          <a:p>
            <a:pPr marL="109537" indent="0">
              <a:buFont typeface="Wingdings 3" pitchFamily="18" charset="2"/>
              <a:buNone/>
              <a:defRPr/>
            </a:pPr>
            <a:r>
              <a:rPr lang="pt-BR" sz="2400" dirty="0">
                <a:solidFill>
                  <a:srgbClr val="FF0000"/>
                </a:solidFill>
                <a:latin typeface="Arial" panose="020B0604020202020204" pitchFamily="34" charset="0"/>
                <a:cs typeface="Arial" panose="020B0604020202020204" pitchFamily="34" charset="0"/>
              </a:rPr>
              <a:t>c) enaltecer sua contribuição para o mundo digital.</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d) lamentar sua ausência na criação de novas tecnologias.</a:t>
            </a:r>
          </a:p>
          <a:p>
            <a:pPr marL="109537" indent="0">
              <a:buFont typeface="Wingdings 3" pitchFamily="18" charset="2"/>
              <a:buNone/>
              <a:defRPr/>
            </a:pPr>
            <a:r>
              <a:rPr lang="pt-BR" sz="2400" dirty="0">
                <a:latin typeface="Arial" panose="020B0604020202020204" pitchFamily="34" charset="0"/>
                <a:cs typeface="Arial" panose="020B0604020202020204" pitchFamily="34" charset="0"/>
              </a:rPr>
              <a:t>e) discutir o impacto de seu trabalho para a geração digital</a:t>
            </a:r>
          </a:p>
          <a:p>
            <a:pPr>
              <a:defRPr/>
            </a:pPr>
            <a:endParaRPr lang="pt-BR" sz="2400" dirty="0">
              <a:latin typeface="Arial" panose="020B0604020202020204" pitchFamily="34" charset="0"/>
              <a:cs typeface="Arial" panose="020B0604020202020204"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31183" t="15548" r="28969" b="8657"/>
          <a:stretch/>
        </p:blipFill>
        <p:spPr>
          <a:xfrm>
            <a:off x="755576" y="113631"/>
            <a:ext cx="7560840" cy="6699745"/>
          </a:xfrm>
          <a:prstGeom prst="rect">
            <a:avLst/>
          </a:prstGeom>
        </p:spPr>
      </p:pic>
    </p:spTree>
    <p:extLst>
      <p:ext uri="{BB962C8B-B14F-4D97-AF65-F5344CB8AC3E}">
        <p14:creationId xmlns:p14="http://schemas.microsoft.com/office/powerpoint/2010/main" val="144727042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31183" t="16532" r="28969" b="8657"/>
          <a:stretch/>
        </p:blipFill>
        <p:spPr>
          <a:xfrm>
            <a:off x="971600" y="220643"/>
            <a:ext cx="7776864" cy="6384709"/>
          </a:xfrm>
          <a:prstGeom prst="rect">
            <a:avLst/>
          </a:prstGeom>
        </p:spPr>
      </p:pic>
    </p:spTree>
    <p:extLst>
      <p:ext uri="{BB962C8B-B14F-4D97-AF65-F5344CB8AC3E}">
        <p14:creationId xmlns:p14="http://schemas.microsoft.com/office/powerpoint/2010/main" val="82277183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2100" t="24609" r="26945" b="5501"/>
          <a:stretch/>
        </p:blipFill>
        <p:spPr>
          <a:xfrm>
            <a:off x="954502" y="233539"/>
            <a:ext cx="7721954" cy="6579837"/>
          </a:xfrm>
          <a:prstGeom prst="rect">
            <a:avLst/>
          </a:prstGeom>
        </p:spPr>
      </p:pic>
    </p:spTree>
    <p:extLst>
      <p:ext uri="{BB962C8B-B14F-4D97-AF65-F5344CB8AC3E}">
        <p14:creationId xmlns:p14="http://schemas.microsoft.com/office/powerpoint/2010/main" val="254594709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1546" t="24609" r="29161" b="4517"/>
          <a:stretch/>
        </p:blipFill>
        <p:spPr>
          <a:xfrm>
            <a:off x="755576" y="476671"/>
            <a:ext cx="7776864" cy="6133865"/>
          </a:xfrm>
          <a:prstGeom prst="rect">
            <a:avLst/>
          </a:prstGeom>
        </p:spPr>
      </p:pic>
    </p:spTree>
    <p:extLst>
      <p:ext uri="{BB962C8B-B14F-4D97-AF65-F5344CB8AC3E}">
        <p14:creationId xmlns:p14="http://schemas.microsoft.com/office/powerpoint/2010/main" val="271548963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1738" t="12797" r="29522" b="6486"/>
          <a:stretch/>
        </p:blipFill>
        <p:spPr>
          <a:xfrm>
            <a:off x="683568" y="404663"/>
            <a:ext cx="7776864" cy="6242065"/>
          </a:xfrm>
          <a:prstGeom prst="rect">
            <a:avLst/>
          </a:prstGeom>
        </p:spPr>
      </p:pic>
    </p:spTree>
    <p:extLst>
      <p:ext uri="{BB962C8B-B14F-4D97-AF65-F5344CB8AC3E}">
        <p14:creationId xmlns:p14="http://schemas.microsoft.com/office/powerpoint/2010/main" val="178580665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1183" t="12594" r="29523" b="4720"/>
          <a:stretch/>
        </p:blipFill>
        <p:spPr>
          <a:xfrm>
            <a:off x="0" y="0"/>
            <a:ext cx="9036496" cy="6858000"/>
          </a:xfrm>
          <a:prstGeom prst="rect">
            <a:avLst/>
          </a:prstGeom>
        </p:spPr>
      </p:pic>
    </p:spTree>
    <p:extLst>
      <p:ext uri="{BB962C8B-B14F-4D97-AF65-F5344CB8AC3E}">
        <p14:creationId xmlns:p14="http://schemas.microsoft.com/office/powerpoint/2010/main" val="63493571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a:srcRect l="26204" t="27359" r="20667" b="20469"/>
          <a:stretch/>
        </p:blipFill>
        <p:spPr>
          <a:xfrm>
            <a:off x="323528" y="404664"/>
            <a:ext cx="8477924" cy="5904656"/>
          </a:xfrm>
          <a:prstGeom prst="rect">
            <a:avLst/>
          </a:prstGeom>
        </p:spPr>
      </p:pic>
    </p:spTree>
    <p:extLst>
      <p:ext uri="{BB962C8B-B14F-4D97-AF65-F5344CB8AC3E}">
        <p14:creationId xmlns:p14="http://schemas.microsoft.com/office/powerpoint/2010/main" val="189433265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6718" t="12594" r="35611" b="14563"/>
          <a:stretch/>
        </p:blipFill>
        <p:spPr>
          <a:xfrm>
            <a:off x="179512" y="188640"/>
            <a:ext cx="8640960" cy="6500882"/>
          </a:xfrm>
          <a:prstGeom prst="rect">
            <a:avLst/>
          </a:prstGeom>
        </p:spPr>
      </p:pic>
    </p:spTree>
    <p:extLst>
      <p:ext uri="{BB962C8B-B14F-4D97-AF65-F5344CB8AC3E}">
        <p14:creationId xmlns:p14="http://schemas.microsoft.com/office/powerpoint/2010/main" val="203557504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6717" t="27360" r="32844" b="36219"/>
          <a:stretch/>
        </p:blipFill>
        <p:spPr>
          <a:xfrm>
            <a:off x="539551" y="332656"/>
            <a:ext cx="8241997" cy="5544616"/>
          </a:xfrm>
          <a:prstGeom prst="rect">
            <a:avLst/>
          </a:prstGeom>
        </p:spPr>
      </p:pic>
    </p:spTree>
    <p:extLst>
      <p:ext uri="{BB962C8B-B14F-4D97-AF65-F5344CB8AC3E}">
        <p14:creationId xmlns:p14="http://schemas.microsoft.com/office/powerpoint/2010/main" val="15830515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5603" name="Text Box 3"/>
          <p:cNvSpPr txBox="1">
            <a:spLocks noChangeArrowheads="1"/>
          </p:cNvSpPr>
          <p:nvPr/>
        </p:nvSpPr>
        <p:spPr bwMode="auto">
          <a:xfrm>
            <a:off x="571500" y="460985"/>
            <a:ext cx="7962900" cy="5632311"/>
          </a:xfrm>
          <a:prstGeom prst="rect">
            <a:avLst/>
          </a:prstGeom>
          <a:noFill/>
          <a:ln w="9525">
            <a:noFill/>
            <a:miter lim="800000"/>
            <a:headEnd/>
            <a:tailEnd/>
          </a:ln>
          <a:effectLst/>
        </p:spPr>
        <p:txBody>
          <a:bodyPr>
            <a:spAutoFit/>
          </a:bodyPr>
          <a:lstStyle/>
          <a:p>
            <a:pPr algn="ctr">
              <a:spcBef>
                <a:spcPct val="50000"/>
              </a:spcBef>
            </a:pPr>
            <a:r>
              <a:rPr lang="pt-BR" sz="3600" b="1" dirty="0">
                <a:solidFill>
                  <a:schemeClr val="tx1"/>
                </a:solidFill>
                <a:effectLst>
                  <a:outerShdw blurRad="38100" dist="38100" dir="2700000" algn="tl">
                    <a:srgbClr val="000000"/>
                  </a:outerShdw>
                </a:effectLst>
                <a:latin typeface="Comic Sans MS" pitchFamily="66" charset="0"/>
              </a:rPr>
              <a:t>CI</a:t>
            </a:r>
            <a:r>
              <a:rPr lang="pt-BR" sz="3600" b="1" dirty="0">
                <a:solidFill>
                  <a:srgbClr val="FF0000"/>
                </a:solidFill>
                <a:effectLst>
                  <a:outerShdw blurRad="38100" dist="38100" dir="2700000" algn="tl">
                    <a:srgbClr val="000000"/>
                  </a:outerShdw>
                </a:effectLst>
                <a:latin typeface="Comic Sans MS" pitchFamily="66" charset="0"/>
              </a:rPr>
              <a:t>DADE</a:t>
            </a:r>
            <a:r>
              <a:rPr lang="pt-BR" sz="3600" b="1" dirty="0">
                <a:solidFill>
                  <a:schemeClr val="tx1"/>
                </a:solidFill>
                <a:effectLst>
                  <a:outerShdw blurRad="38100" dist="38100" dir="2700000" algn="tl">
                    <a:srgbClr val="000000"/>
                  </a:outerShdw>
                </a:effectLst>
                <a:latin typeface="Comic Sans MS" pitchFamily="66" charset="0"/>
              </a:rPr>
              <a:t> == CI</a:t>
            </a:r>
            <a:r>
              <a:rPr lang="pt-BR" sz="3600" b="1" dirty="0">
                <a:solidFill>
                  <a:srgbClr val="FFFF00"/>
                </a:solidFill>
                <a:effectLst>
                  <a:outerShdw blurRad="38100" dist="38100" dir="2700000" algn="tl">
                    <a:srgbClr val="000000"/>
                  </a:outerShdw>
                </a:effectLst>
                <a:latin typeface="Comic Sans MS" pitchFamily="66" charset="0"/>
              </a:rPr>
              <a:t>TY</a:t>
            </a:r>
            <a:br>
              <a:rPr lang="pt-BR" sz="3600" b="1" dirty="0">
                <a:solidFill>
                  <a:schemeClr val="tx1"/>
                </a:solidFill>
                <a:effectLst>
                  <a:outerShdw blurRad="38100" dist="38100" dir="2700000" algn="tl">
                    <a:srgbClr val="000000"/>
                  </a:outerShdw>
                </a:effectLst>
                <a:latin typeface="Comic Sans MS" pitchFamily="66" charset="0"/>
              </a:rPr>
            </a:br>
            <a:br>
              <a:rPr lang="pt-BR" sz="3600" b="1" dirty="0">
                <a:solidFill>
                  <a:schemeClr val="tx1"/>
                </a:solidFill>
                <a:effectLst>
                  <a:outerShdw blurRad="38100" dist="38100" dir="2700000" algn="tl">
                    <a:srgbClr val="000000"/>
                  </a:outerShdw>
                </a:effectLst>
                <a:latin typeface="Comic Sans MS" pitchFamily="66" charset="0"/>
              </a:rPr>
            </a:br>
            <a:r>
              <a:rPr lang="pt-BR" sz="3600" b="1" dirty="0">
                <a:solidFill>
                  <a:schemeClr val="tx1"/>
                </a:solidFill>
                <a:effectLst>
                  <a:outerShdw blurRad="38100" dist="38100" dir="2700000" algn="tl">
                    <a:srgbClr val="000000"/>
                  </a:outerShdw>
                </a:effectLst>
                <a:latin typeface="Comic Sans MS" pitchFamily="66" charset="0"/>
              </a:rPr>
              <a:t>VELOCI</a:t>
            </a:r>
            <a:r>
              <a:rPr lang="pt-BR" sz="3600" b="1" dirty="0">
                <a:solidFill>
                  <a:srgbClr val="FF0000"/>
                </a:solidFill>
                <a:effectLst>
                  <a:outerShdw blurRad="38100" dist="38100" dir="2700000" algn="tl">
                    <a:srgbClr val="000000"/>
                  </a:outerShdw>
                </a:effectLst>
                <a:latin typeface="Comic Sans MS" pitchFamily="66" charset="0"/>
              </a:rPr>
              <a:t>DADE</a:t>
            </a:r>
            <a:r>
              <a:rPr lang="pt-BR" sz="3600" b="1" dirty="0">
                <a:solidFill>
                  <a:schemeClr val="tx1"/>
                </a:solidFill>
                <a:effectLst>
                  <a:outerShdw blurRad="38100" dist="38100" dir="2700000" algn="tl">
                    <a:srgbClr val="000000"/>
                  </a:outerShdw>
                </a:effectLst>
                <a:latin typeface="Comic Sans MS" pitchFamily="66" charset="0"/>
              </a:rPr>
              <a:t> == VELOCI</a:t>
            </a:r>
            <a:r>
              <a:rPr lang="pt-BR" sz="3600" b="1" dirty="0">
                <a:solidFill>
                  <a:srgbClr val="FFFF00"/>
                </a:solidFill>
                <a:effectLst>
                  <a:outerShdw blurRad="38100" dist="38100" dir="2700000" algn="tl">
                    <a:srgbClr val="000000"/>
                  </a:outerShdw>
                </a:effectLst>
                <a:latin typeface="Comic Sans MS" pitchFamily="66" charset="0"/>
              </a:rPr>
              <a:t>TY</a:t>
            </a:r>
            <a:br>
              <a:rPr lang="pt-BR" sz="3600" b="1" dirty="0">
                <a:solidFill>
                  <a:schemeClr val="tx1"/>
                </a:solidFill>
                <a:effectLst>
                  <a:outerShdw blurRad="38100" dist="38100" dir="2700000" algn="tl">
                    <a:srgbClr val="000000"/>
                  </a:outerShdw>
                </a:effectLst>
                <a:latin typeface="Comic Sans MS" pitchFamily="66" charset="0"/>
              </a:rPr>
            </a:br>
            <a:br>
              <a:rPr lang="pt-BR" sz="3600" b="1" dirty="0">
                <a:solidFill>
                  <a:schemeClr val="tx1"/>
                </a:solidFill>
                <a:effectLst>
                  <a:outerShdw blurRad="38100" dist="38100" dir="2700000" algn="tl">
                    <a:srgbClr val="000000"/>
                  </a:outerShdw>
                </a:effectLst>
                <a:latin typeface="Comic Sans MS" pitchFamily="66" charset="0"/>
              </a:rPr>
            </a:br>
            <a:r>
              <a:rPr lang="pt-BR" sz="3600" b="1" dirty="0">
                <a:solidFill>
                  <a:schemeClr val="tx1"/>
                </a:solidFill>
                <a:effectLst>
                  <a:outerShdw blurRad="38100" dist="38100" dir="2700000" algn="tl">
                    <a:srgbClr val="000000"/>
                  </a:outerShdw>
                </a:effectLst>
                <a:latin typeface="Comic Sans MS" pitchFamily="66" charset="0"/>
              </a:rPr>
              <a:t>SIMPLICI</a:t>
            </a:r>
            <a:r>
              <a:rPr lang="pt-BR" sz="3600" b="1" dirty="0">
                <a:solidFill>
                  <a:srgbClr val="FF0000"/>
                </a:solidFill>
                <a:effectLst>
                  <a:outerShdw blurRad="38100" dist="38100" dir="2700000" algn="tl">
                    <a:srgbClr val="000000"/>
                  </a:outerShdw>
                </a:effectLst>
                <a:latin typeface="Comic Sans MS" pitchFamily="66" charset="0"/>
              </a:rPr>
              <a:t>DADE</a:t>
            </a:r>
            <a:r>
              <a:rPr lang="pt-BR" sz="3600" b="1" dirty="0">
                <a:solidFill>
                  <a:schemeClr val="tx1"/>
                </a:solidFill>
                <a:effectLst>
                  <a:outerShdw blurRad="38100" dist="38100" dir="2700000" algn="tl">
                    <a:srgbClr val="000000"/>
                  </a:outerShdw>
                </a:effectLst>
                <a:latin typeface="Comic Sans MS" pitchFamily="66" charset="0"/>
              </a:rPr>
              <a:t> == SIMPLICI</a:t>
            </a:r>
            <a:r>
              <a:rPr lang="pt-BR" sz="3600" b="1" dirty="0">
                <a:solidFill>
                  <a:srgbClr val="FFFF00"/>
                </a:solidFill>
                <a:effectLst>
                  <a:outerShdw blurRad="38100" dist="38100" dir="2700000" algn="tl">
                    <a:srgbClr val="000000"/>
                  </a:outerShdw>
                </a:effectLst>
                <a:latin typeface="Comic Sans MS" pitchFamily="66" charset="0"/>
              </a:rPr>
              <a:t>TY</a:t>
            </a:r>
            <a:br>
              <a:rPr lang="pt-BR" sz="3600" b="1" dirty="0">
                <a:solidFill>
                  <a:schemeClr val="tx1"/>
                </a:solidFill>
                <a:effectLst>
                  <a:outerShdw blurRad="38100" dist="38100" dir="2700000" algn="tl">
                    <a:srgbClr val="000000"/>
                  </a:outerShdw>
                </a:effectLst>
                <a:latin typeface="Comic Sans MS" pitchFamily="66" charset="0"/>
              </a:rPr>
            </a:br>
            <a:br>
              <a:rPr lang="pt-BR" sz="3600" b="1" dirty="0">
                <a:solidFill>
                  <a:schemeClr val="tx1"/>
                </a:solidFill>
                <a:effectLst>
                  <a:outerShdw blurRad="38100" dist="38100" dir="2700000" algn="tl">
                    <a:srgbClr val="000000"/>
                  </a:outerShdw>
                </a:effectLst>
                <a:latin typeface="Comic Sans MS" pitchFamily="66" charset="0"/>
              </a:rPr>
            </a:br>
            <a:r>
              <a:rPr lang="pt-BR" sz="3600" b="1" dirty="0">
                <a:solidFill>
                  <a:schemeClr val="tx1"/>
                </a:solidFill>
                <a:effectLst>
                  <a:outerShdw blurRad="38100" dist="38100" dir="2700000" algn="tl">
                    <a:srgbClr val="000000"/>
                  </a:outerShdw>
                </a:effectLst>
                <a:latin typeface="Comic Sans MS" pitchFamily="66" charset="0"/>
              </a:rPr>
              <a:t>NATURALI</a:t>
            </a:r>
            <a:r>
              <a:rPr lang="pt-BR" sz="3600" b="1" dirty="0">
                <a:solidFill>
                  <a:srgbClr val="FF0000"/>
                </a:solidFill>
                <a:effectLst>
                  <a:outerShdw blurRad="38100" dist="38100" dir="2700000" algn="tl">
                    <a:srgbClr val="000000"/>
                  </a:outerShdw>
                </a:effectLst>
                <a:latin typeface="Comic Sans MS" pitchFamily="66" charset="0"/>
              </a:rPr>
              <a:t>DADE</a:t>
            </a:r>
            <a:r>
              <a:rPr lang="pt-BR" sz="3600" b="1" dirty="0">
                <a:solidFill>
                  <a:schemeClr val="tx1"/>
                </a:solidFill>
                <a:effectLst>
                  <a:outerShdw blurRad="38100" dist="38100" dir="2700000" algn="tl">
                    <a:srgbClr val="000000"/>
                  </a:outerShdw>
                </a:effectLst>
                <a:latin typeface="Comic Sans MS" pitchFamily="66" charset="0"/>
              </a:rPr>
              <a:t> == NATURALI</a:t>
            </a:r>
            <a:r>
              <a:rPr lang="pt-BR" sz="3600" b="1" dirty="0">
                <a:solidFill>
                  <a:srgbClr val="FFFF00"/>
                </a:solidFill>
                <a:effectLst>
                  <a:outerShdw blurRad="38100" dist="38100" dir="2700000" algn="tl">
                    <a:srgbClr val="000000"/>
                  </a:outerShdw>
                </a:effectLst>
                <a:latin typeface="Comic Sans MS" pitchFamily="66" charset="0"/>
              </a:rPr>
              <a:t>TY</a:t>
            </a:r>
            <a:br>
              <a:rPr lang="pt-BR" sz="3600" b="1" dirty="0">
                <a:solidFill>
                  <a:schemeClr val="tx1"/>
                </a:solidFill>
                <a:effectLst>
                  <a:outerShdw blurRad="38100" dist="38100" dir="2700000" algn="tl">
                    <a:srgbClr val="000000"/>
                  </a:outerShdw>
                </a:effectLst>
                <a:latin typeface="Comic Sans MS" pitchFamily="66" charset="0"/>
              </a:rPr>
            </a:br>
            <a:br>
              <a:rPr lang="pt-BR" sz="3600" b="1" dirty="0">
                <a:solidFill>
                  <a:schemeClr val="tx1"/>
                </a:solidFill>
                <a:effectLst>
                  <a:outerShdw blurRad="38100" dist="38100" dir="2700000" algn="tl">
                    <a:srgbClr val="000000"/>
                  </a:outerShdw>
                </a:effectLst>
                <a:latin typeface="Comic Sans MS" pitchFamily="66" charset="0"/>
              </a:rPr>
            </a:br>
            <a:r>
              <a:rPr lang="pt-BR" sz="3600" b="1" dirty="0">
                <a:solidFill>
                  <a:schemeClr val="tx1"/>
                </a:solidFill>
                <a:effectLst>
                  <a:outerShdw blurRad="38100" dist="38100" dir="2700000" algn="tl">
                    <a:srgbClr val="000000"/>
                  </a:outerShdw>
                </a:effectLst>
                <a:latin typeface="Comic Sans MS" pitchFamily="66" charset="0"/>
              </a:rPr>
              <a:t>CAPACI</a:t>
            </a:r>
            <a:r>
              <a:rPr lang="pt-BR" sz="3600" b="1" dirty="0">
                <a:solidFill>
                  <a:srgbClr val="FF0000"/>
                </a:solidFill>
                <a:effectLst>
                  <a:outerShdw blurRad="38100" dist="38100" dir="2700000" algn="tl">
                    <a:srgbClr val="000000"/>
                  </a:outerShdw>
                </a:effectLst>
                <a:latin typeface="Comic Sans MS" pitchFamily="66" charset="0"/>
              </a:rPr>
              <a:t>DADE</a:t>
            </a:r>
            <a:r>
              <a:rPr lang="pt-BR" sz="3600" b="1" dirty="0">
                <a:solidFill>
                  <a:schemeClr val="tx1"/>
                </a:solidFill>
                <a:effectLst>
                  <a:outerShdw blurRad="38100" dist="38100" dir="2700000" algn="tl">
                    <a:srgbClr val="000000"/>
                  </a:outerShdw>
                </a:effectLst>
                <a:latin typeface="Comic Sans MS" pitchFamily="66" charset="0"/>
              </a:rPr>
              <a:t> == CAPACI</a:t>
            </a:r>
            <a:r>
              <a:rPr lang="pt-BR" sz="3600" b="1" dirty="0">
                <a:solidFill>
                  <a:srgbClr val="FFFF00"/>
                </a:solidFill>
                <a:effectLst>
                  <a:outerShdw blurRad="38100" dist="38100" dir="2700000" algn="tl">
                    <a:srgbClr val="000000"/>
                  </a:outerShdw>
                </a:effectLst>
                <a:latin typeface="Comic Sans MS" pitchFamily="66" charset="0"/>
              </a:rPr>
              <a:t>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anim calcmode="lin" valueType="num">
                                      <p:cBhvr>
                                        <p:cTn id="8" dur="500" fill="hold"/>
                                        <p:tgtEl>
                                          <p:spTgt spid="25603"/>
                                        </p:tgtEl>
                                        <p:attrNameLst>
                                          <p:attrName>ppt_x</p:attrName>
                                        </p:attrNameLst>
                                      </p:cBhvr>
                                      <p:tavLst>
                                        <p:tav tm="0">
                                          <p:val>
                                            <p:strVal val="#ppt_x-.1"/>
                                          </p:val>
                                        </p:tav>
                                        <p:tav tm="100000">
                                          <p:val>
                                            <p:strVal val="#ppt_x"/>
                                          </p:val>
                                        </p:tav>
                                      </p:tavLst>
                                    </p:anim>
                                    <p:anim calcmode="lin" valueType="num">
                                      <p:cBhvr>
                                        <p:cTn id="9" dur="500" fill="hold"/>
                                        <p:tgtEl>
                                          <p:spTgt spid="25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6164" t="18501" r="34504" b="41141"/>
          <a:stretch/>
        </p:blipFill>
        <p:spPr>
          <a:xfrm>
            <a:off x="323528" y="260648"/>
            <a:ext cx="8496944" cy="6573108"/>
          </a:xfrm>
          <a:prstGeom prst="rect">
            <a:avLst/>
          </a:prstGeom>
        </p:spPr>
      </p:pic>
    </p:spTree>
    <p:extLst>
      <p:ext uri="{BB962C8B-B14F-4D97-AF65-F5344CB8AC3E}">
        <p14:creationId xmlns:p14="http://schemas.microsoft.com/office/powerpoint/2010/main" val="52072251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6203" t="13579" r="12919" b="13579"/>
          <a:stretch/>
        </p:blipFill>
        <p:spPr>
          <a:xfrm>
            <a:off x="323528" y="260648"/>
            <a:ext cx="8563114" cy="5760640"/>
          </a:xfrm>
          <a:prstGeom prst="rect">
            <a:avLst/>
          </a:prstGeom>
        </p:spPr>
      </p:pic>
    </p:spTree>
    <p:extLst>
      <p:ext uri="{BB962C8B-B14F-4D97-AF65-F5344CB8AC3E}">
        <p14:creationId xmlns:p14="http://schemas.microsoft.com/office/powerpoint/2010/main" val="374661765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7309" t="15548" r="14027" b="11812"/>
          <a:stretch/>
        </p:blipFill>
        <p:spPr>
          <a:xfrm>
            <a:off x="395536" y="188640"/>
            <a:ext cx="8496944" cy="6192688"/>
          </a:xfrm>
          <a:prstGeom prst="rect">
            <a:avLst/>
          </a:prstGeom>
        </p:spPr>
      </p:pic>
    </p:spTree>
    <p:extLst>
      <p:ext uri="{BB962C8B-B14F-4D97-AF65-F5344CB8AC3E}">
        <p14:creationId xmlns:p14="http://schemas.microsoft.com/office/powerpoint/2010/main" val="170541217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3989" t="12594" r="16794" b="28345"/>
          <a:stretch/>
        </p:blipFill>
        <p:spPr>
          <a:xfrm>
            <a:off x="323528" y="260648"/>
            <a:ext cx="8568952" cy="6048672"/>
          </a:xfrm>
          <a:prstGeom prst="rect">
            <a:avLst/>
          </a:prstGeom>
        </p:spPr>
      </p:pic>
    </p:spTree>
    <p:extLst>
      <p:ext uri="{BB962C8B-B14F-4D97-AF65-F5344CB8AC3E}">
        <p14:creationId xmlns:p14="http://schemas.microsoft.com/office/powerpoint/2010/main" val="352248039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3435" t="17516" r="17347" b="21454"/>
          <a:stretch/>
        </p:blipFill>
        <p:spPr>
          <a:xfrm>
            <a:off x="323528" y="260648"/>
            <a:ext cx="8496944" cy="6336704"/>
          </a:xfrm>
          <a:prstGeom prst="rect">
            <a:avLst/>
          </a:prstGeom>
        </p:spPr>
      </p:pic>
    </p:spTree>
    <p:extLst>
      <p:ext uri="{BB962C8B-B14F-4D97-AF65-F5344CB8AC3E}">
        <p14:creationId xmlns:p14="http://schemas.microsoft.com/office/powerpoint/2010/main" val="126985954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6755" t="10625" r="22882" b="14563"/>
          <a:stretch/>
        </p:blipFill>
        <p:spPr>
          <a:xfrm>
            <a:off x="611560" y="188640"/>
            <a:ext cx="7704856" cy="6434825"/>
          </a:xfrm>
          <a:prstGeom prst="rect">
            <a:avLst/>
          </a:prstGeom>
        </p:spPr>
      </p:pic>
    </p:spTree>
    <p:extLst>
      <p:ext uri="{BB962C8B-B14F-4D97-AF65-F5344CB8AC3E}">
        <p14:creationId xmlns:p14="http://schemas.microsoft.com/office/powerpoint/2010/main" val="252748355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5649" t="15547" r="21775" b="35235"/>
          <a:stretch/>
        </p:blipFill>
        <p:spPr>
          <a:xfrm>
            <a:off x="539551" y="404664"/>
            <a:ext cx="8072097" cy="5256584"/>
          </a:xfrm>
          <a:prstGeom prst="rect">
            <a:avLst/>
          </a:prstGeom>
        </p:spPr>
      </p:pic>
    </p:spTree>
    <p:extLst>
      <p:ext uri="{BB962C8B-B14F-4D97-AF65-F5344CB8AC3E}">
        <p14:creationId xmlns:p14="http://schemas.microsoft.com/office/powerpoint/2010/main" val="375708667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5649" t="14563" r="22329" b="7672"/>
          <a:stretch/>
        </p:blipFill>
        <p:spPr>
          <a:xfrm>
            <a:off x="107504" y="4323"/>
            <a:ext cx="8928992" cy="6853678"/>
          </a:xfrm>
          <a:prstGeom prst="rect">
            <a:avLst/>
          </a:prstGeom>
        </p:spPr>
      </p:pic>
    </p:spTree>
    <p:extLst>
      <p:ext uri="{BB962C8B-B14F-4D97-AF65-F5344CB8AC3E}">
        <p14:creationId xmlns:p14="http://schemas.microsoft.com/office/powerpoint/2010/main" val="334251168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6756" t="11609" r="22329" b="40157"/>
          <a:stretch/>
        </p:blipFill>
        <p:spPr>
          <a:xfrm>
            <a:off x="251520" y="260648"/>
            <a:ext cx="8517518" cy="5328592"/>
          </a:xfrm>
          <a:prstGeom prst="rect">
            <a:avLst/>
          </a:prstGeom>
        </p:spPr>
      </p:pic>
    </p:spTree>
    <p:extLst>
      <p:ext uri="{BB962C8B-B14F-4D97-AF65-F5344CB8AC3E}">
        <p14:creationId xmlns:p14="http://schemas.microsoft.com/office/powerpoint/2010/main" val="379716159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6202" t="22438" r="21221" b="30312"/>
          <a:stretch/>
        </p:blipFill>
        <p:spPr>
          <a:xfrm>
            <a:off x="251520" y="260648"/>
            <a:ext cx="8693466" cy="5256584"/>
          </a:xfrm>
          <a:prstGeom prst="rect">
            <a:avLst/>
          </a:prstGeom>
        </p:spPr>
      </p:pic>
    </p:spTree>
    <p:extLst>
      <p:ext uri="{BB962C8B-B14F-4D97-AF65-F5344CB8AC3E}">
        <p14:creationId xmlns:p14="http://schemas.microsoft.com/office/powerpoint/2010/main" val="26773946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7651" name="Text Box 3"/>
          <p:cNvSpPr txBox="1">
            <a:spLocks noChangeArrowheads="1"/>
          </p:cNvSpPr>
          <p:nvPr/>
        </p:nvSpPr>
        <p:spPr bwMode="auto">
          <a:xfrm>
            <a:off x="781050" y="1219200"/>
            <a:ext cx="7829550" cy="4359275"/>
          </a:xfrm>
          <a:prstGeom prst="rect">
            <a:avLst/>
          </a:prstGeom>
          <a:noFill/>
          <a:ln w="9525">
            <a:noFill/>
            <a:miter lim="800000"/>
            <a:headEnd/>
            <a:tailEnd/>
          </a:ln>
          <a:effectLst/>
        </p:spPr>
        <p:txBody>
          <a:bodyPr>
            <a:spAutoFit/>
          </a:bodyPr>
          <a:lstStyle/>
          <a:p>
            <a:pPr algn="ctr">
              <a:spcBef>
                <a:spcPct val="50000"/>
              </a:spcBef>
            </a:pPr>
            <a:r>
              <a:rPr lang="pt-BR" sz="4000" b="1">
                <a:solidFill>
                  <a:srgbClr val="66FF33"/>
                </a:solidFill>
                <a:effectLst>
                  <a:outerShdw blurRad="38100" dist="38100" dir="2700000" algn="tl">
                    <a:srgbClr val="000000"/>
                  </a:outerShdw>
                </a:effectLst>
                <a:latin typeface="Comic Sans MS" pitchFamily="66" charset="0"/>
              </a:rPr>
              <a:t>Regra 2</a:t>
            </a:r>
            <a:br>
              <a:rPr lang="pt-BR" sz="4000" b="1">
                <a:solidFill>
                  <a:schemeClr val="tx1"/>
                </a:solidFill>
                <a:effectLst>
                  <a:outerShdw blurRad="38100" dist="38100" dir="2700000" algn="tl">
                    <a:srgbClr val="000000"/>
                  </a:outerShdw>
                </a:effectLst>
                <a:latin typeface="Comic Sans MS" pitchFamily="66" charset="0"/>
              </a:rPr>
            </a:br>
            <a:br>
              <a:rPr lang="pt-BR" sz="4000" b="1">
                <a:solidFill>
                  <a:schemeClr val="tx1"/>
                </a:solidFill>
                <a:effectLst>
                  <a:outerShdw blurRad="38100" dist="38100" dir="2700000" algn="tl">
                    <a:srgbClr val="000000"/>
                  </a:outerShdw>
                </a:effectLst>
                <a:latin typeface="Comic Sans MS" pitchFamily="66" charset="0"/>
              </a:rPr>
            </a:br>
            <a:r>
              <a:rPr lang="pt-BR" sz="4000" b="1">
                <a:solidFill>
                  <a:schemeClr val="tx1"/>
                </a:solidFill>
                <a:effectLst>
                  <a:outerShdw blurRad="38100" dist="38100" dir="2700000" algn="tl">
                    <a:srgbClr val="000000"/>
                  </a:outerShdw>
                </a:effectLst>
                <a:latin typeface="Comic Sans MS" pitchFamily="66" charset="0"/>
              </a:rPr>
              <a:t>Para todas as palavras em português que terminem em </a:t>
            </a:r>
            <a:r>
              <a:rPr lang="pt-BR" sz="4000" b="1">
                <a:solidFill>
                  <a:srgbClr val="FF0000"/>
                </a:solidFill>
                <a:effectLst>
                  <a:outerShdw blurRad="38100" dist="38100" dir="2700000" algn="tl">
                    <a:srgbClr val="000000"/>
                  </a:outerShdw>
                </a:effectLst>
                <a:latin typeface="Comic Sans MS" pitchFamily="66" charset="0"/>
              </a:rPr>
              <a:t>ÇÃO</a:t>
            </a:r>
            <a:r>
              <a:rPr lang="pt-BR" sz="4000" b="1">
                <a:solidFill>
                  <a:schemeClr val="tx1"/>
                </a:solidFill>
                <a:effectLst>
                  <a:outerShdw blurRad="38100" dist="38100" dir="2700000" algn="tl">
                    <a:srgbClr val="000000"/>
                  </a:outerShdw>
                </a:effectLst>
                <a:latin typeface="Comic Sans MS" pitchFamily="66" charset="0"/>
              </a:rPr>
              <a:t> (como a palavra NA</a:t>
            </a:r>
            <a:r>
              <a:rPr lang="pt-BR" sz="4000" b="1">
                <a:solidFill>
                  <a:srgbClr val="FF0000"/>
                </a:solidFill>
                <a:effectLst>
                  <a:outerShdw blurRad="38100" dist="38100" dir="2700000" algn="tl">
                    <a:srgbClr val="000000"/>
                  </a:outerShdw>
                </a:effectLst>
                <a:latin typeface="Comic Sans MS" pitchFamily="66" charset="0"/>
              </a:rPr>
              <a:t>ÇÃO</a:t>
            </a:r>
            <a:r>
              <a:rPr lang="pt-BR" sz="4000" b="1">
                <a:solidFill>
                  <a:schemeClr val="tx1"/>
                </a:solidFill>
                <a:effectLst>
                  <a:outerShdw blurRad="38100" dist="38100" dir="2700000" algn="tl">
                    <a:srgbClr val="000000"/>
                  </a:outerShdw>
                </a:effectLst>
                <a:latin typeface="Comic Sans MS" pitchFamily="66" charset="0"/>
              </a:rPr>
              <a:t>) tire fora o </a:t>
            </a:r>
            <a:r>
              <a:rPr lang="pt-BR" sz="4000" b="1">
                <a:solidFill>
                  <a:srgbClr val="FF0000"/>
                </a:solidFill>
                <a:effectLst>
                  <a:outerShdw blurRad="38100" dist="38100" dir="2700000" algn="tl">
                    <a:srgbClr val="000000"/>
                  </a:outerShdw>
                </a:effectLst>
                <a:latin typeface="Comic Sans MS" pitchFamily="66" charset="0"/>
              </a:rPr>
              <a:t>ÇÃO</a:t>
            </a:r>
            <a:r>
              <a:rPr lang="pt-BR" sz="4000" b="1">
                <a:solidFill>
                  <a:schemeClr val="tx1"/>
                </a:solidFill>
                <a:effectLst>
                  <a:outerShdw blurRad="38100" dist="38100" dir="2700000" algn="tl">
                    <a:srgbClr val="000000"/>
                  </a:outerShdw>
                </a:effectLst>
                <a:latin typeface="Comic Sans MS" pitchFamily="66" charset="0"/>
              </a:rPr>
              <a:t> e coloque em seu lugar </a:t>
            </a:r>
            <a:r>
              <a:rPr lang="pt-BR" sz="4000" b="1">
                <a:solidFill>
                  <a:srgbClr val="FFFF00"/>
                </a:solidFill>
                <a:effectLst>
                  <a:outerShdw blurRad="38100" dist="38100" dir="2700000" algn="tl">
                    <a:srgbClr val="000000"/>
                  </a:outerShdw>
                </a:effectLst>
                <a:latin typeface="Comic Sans MS" pitchFamily="66" charset="0"/>
              </a:rPr>
              <a:t>TION</a:t>
            </a:r>
            <a:r>
              <a:rPr lang="pt-BR" sz="4000" b="1">
                <a:solidFill>
                  <a:schemeClr val="tx1"/>
                </a:solidFill>
                <a:effectLst>
                  <a:outerShdw blurRad="38100" dist="38100" dir="2700000" algn="tl">
                    <a:srgbClr val="000000"/>
                  </a:outerShdw>
                </a:effectLst>
                <a:latin typeface="Comic Sans MS" pitchFamily="66"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2000" fill="hold"/>
                                        <p:tgtEl>
                                          <p:spTgt spid="27651"/>
                                        </p:tgtEl>
                                        <p:attrNameLst>
                                          <p:attrName>ppt_w</p:attrName>
                                        </p:attrNameLst>
                                      </p:cBhvr>
                                      <p:tavLst>
                                        <p:tav tm="0">
                                          <p:val>
                                            <p:fltVal val="0"/>
                                          </p:val>
                                        </p:tav>
                                        <p:tav tm="100000">
                                          <p:val>
                                            <p:strVal val="#ppt_w"/>
                                          </p:val>
                                        </p:tav>
                                      </p:tavLst>
                                    </p:anim>
                                    <p:anim calcmode="lin" valueType="num">
                                      <p:cBhvr>
                                        <p:cTn id="8" dur="2000" fill="hold"/>
                                        <p:tgtEl>
                                          <p:spTgt spid="276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6756" t="15750" r="21775" b="38970"/>
          <a:stretch/>
        </p:blipFill>
        <p:spPr>
          <a:xfrm>
            <a:off x="251520" y="908720"/>
            <a:ext cx="8734883" cy="4968552"/>
          </a:xfrm>
          <a:prstGeom prst="rect">
            <a:avLst/>
          </a:prstGeom>
        </p:spPr>
      </p:pic>
    </p:spTree>
    <p:extLst>
      <p:ext uri="{BB962C8B-B14F-4D97-AF65-F5344CB8AC3E}">
        <p14:creationId xmlns:p14="http://schemas.microsoft.com/office/powerpoint/2010/main" val="42574234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29699" name="Text Box 3"/>
          <p:cNvSpPr txBox="1">
            <a:spLocks noChangeArrowheads="1"/>
          </p:cNvSpPr>
          <p:nvPr/>
        </p:nvSpPr>
        <p:spPr bwMode="auto">
          <a:xfrm>
            <a:off x="476250" y="1200150"/>
            <a:ext cx="8248650" cy="4359275"/>
          </a:xfrm>
          <a:prstGeom prst="rect">
            <a:avLst/>
          </a:prstGeom>
          <a:noFill/>
          <a:ln w="9525">
            <a:noFill/>
            <a:miter lim="800000"/>
            <a:headEnd/>
            <a:tailEnd/>
          </a:ln>
          <a:effectLst/>
        </p:spPr>
        <p:txBody>
          <a:bodyPr>
            <a:spAutoFit/>
          </a:bodyPr>
          <a:lstStyle/>
          <a:p>
            <a:pPr algn="ctr">
              <a:spcBef>
                <a:spcPct val="50000"/>
              </a:spcBef>
            </a:pPr>
            <a:r>
              <a:rPr lang="pt-BR" sz="4000" b="1">
                <a:solidFill>
                  <a:schemeClr val="tx1"/>
                </a:solidFill>
                <a:latin typeface="Comic Sans MS" pitchFamily="66" charset="0"/>
              </a:rPr>
              <a:t>Assim a palavra NA</a:t>
            </a:r>
            <a:r>
              <a:rPr lang="pt-BR" sz="4000" b="1">
                <a:solidFill>
                  <a:srgbClr val="FF0000"/>
                </a:solidFill>
                <a:latin typeface="Comic Sans MS" pitchFamily="66" charset="0"/>
              </a:rPr>
              <a:t>ÇÃO</a:t>
            </a:r>
            <a:r>
              <a:rPr lang="pt-BR" sz="4000" b="1">
                <a:solidFill>
                  <a:schemeClr val="tx1"/>
                </a:solidFill>
                <a:latin typeface="Comic Sans MS" pitchFamily="66" charset="0"/>
              </a:rPr>
              <a:t> passou a ser NA</a:t>
            </a:r>
            <a:r>
              <a:rPr lang="pt-BR" sz="4000" b="1">
                <a:solidFill>
                  <a:srgbClr val="FFFF00"/>
                </a:solidFill>
                <a:latin typeface="Comic Sans MS" pitchFamily="66" charset="0"/>
              </a:rPr>
              <a:t>TION</a:t>
            </a:r>
            <a:r>
              <a:rPr lang="pt-BR" sz="4000" b="1">
                <a:solidFill>
                  <a:schemeClr val="tx1"/>
                </a:solidFill>
                <a:latin typeface="Comic Sans MS" pitchFamily="66" charset="0"/>
              </a:rPr>
              <a:t> (as respectivas pronúncias não importam no momento, e além disso você estaria sendo muito mal-educado querendo exigir demais numa aula de graça!).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2000" fill="hold"/>
                                        <p:tgtEl>
                                          <p:spTgt spid="29699"/>
                                        </p:tgtEl>
                                        <p:attrNameLst>
                                          <p:attrName>ppt_w</p:attrName>
                                        </p:attrNameLst>
                                      </p:cBhvr>
                                      <p:tavLst>
                                        <p:tav tm="0">
                                          <p:val>
                                            <p:fltVal val="0"/>
                                          </p:val>
                                        </p:tav>
                                        <p:tav tm="100000">
                                          <p:val>
                                            <p:strVal val="#ppt_w"/>
                                          </p:val>
                                        </p:tav>
                                      </p:tavLst>
                                    </p:anim>
                                    <p:anim calcmode="lin" valueType="num">
                                      <p:cBhvr>
                                        <p:cTn id="8" dur="2000" fill="hold"/>
                                        <p:tgtEl>
                                          <p:spTgt spid="29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fontAlgn="auto" hangingPunct="1">
              <a:spcAft>
                <a:spcPts val="0"/>
              </a:spcAft>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16386" name="Espaço Reservado para Conteúdo 1"/>
          <p:cNvSpPr>
            <a:spLocks noGrp="1"/>
          </p:cNvSpPr>
          <p:nvPr>
            <p:ph idx="1"/>
          </p:nvPr>
        </p:nvSpPr>
        <p:spPr/>
        <p:txBody>
          <a:bodyPr/>
          <a:lstStyle/>
          <a:p>
            <a:pPr eaLnBrk="1" hangingPunct="1"/>
            <a:r>
              <a:rPr lang="en-US" altLang="pt-BR" sz="3200" dirty="0" err="1"/>
              <a:t>Entendimento</a:t>
            </a:r>
            <a:r>
              <a:rPr lang="en-US" altLang="pt-BR" sz="3200" dirty="0"/>
              <a:t> </a:t>
            </a:r>
            <a:r>
              <a:rPr lang="en-US" altLang="pt-BR" sz="3200" dirty="0" err="1"/>
              <a:t>da</a:t>
            </a:r>
            <a:r>
              <a:rPr lang="en-US" altLang="pt-BR" sz="3200" dirty="0"/>
              <a:t> </a:t>
            </a:r>
            <a:r>
              <a:rPr lang="en-US" altLang="pt-BR" sz="3200" dirty="0" err="1"/>
              <a:t>ideia</a:t>
            </a:r>
            <a:r>
              <a:rPr lang="en-US" altLang="pt-BR" sz="3200" dirty="0"/>
              <a:t> – general meaning</a:t>
            </a:r>
          </a:p>
          <a:p>
            <a:pPr eaLnBrk="1" hangingPunct="1"/>
            <a:r>
              <a:rPr lang="pt-BR" altLang="pt-BR" sz="3200" dirty="0">
                <a:latin typeface="Arial" charset="0"/>
                <a:cs typeface="Arial" charset="0"/>
              </a:rPr>
              <a:t>Conhecer e usar língua(s) estrangeira(s) moderna(s) como instrumento de acesso a informações e a outras culturas e grupos sociais.</a:t>
            </a:r>
            <a:endParaRPr lang="pt-BR" altLang="pt-BR" sz="32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31747" name="Text Box 3"/>
          <p:cNvSpPr txBox="1">
            <a:spLocks noChangeArrowheads="1"/>
          </p:cNvSpPr>
          <p:nvPr/>
        </p:nvSpPr>
        <p:spPr bwMode="auto">
          <a:xfrm>
            <a:off x="685800" y="2457450"/>
            <a:ext cx="7715250" cy="1920875"/>
          </a:xfrm>
          <a:prstGeom prst="rect">
            <a:avLst/>
          </a:prstGeom>
          <a:noFill/>
          <a:ln w="9525">
            <a:noFill/>
            <a:miter lim="800000"/>
            <a:headEnd/>
            <a:tailEnd/>
          </a:ln>
          <a:effectLst/>
        </p:spPr>
        <p:txBody>
          <a:bodyPr>
            <a:spAutoFit/>
          </a:bodyPr>
          <a:lstStyle/>
          <a:p>
            <a:pPr algn="ctr">
              <a:spcBef>
                <a:spcPct val="50000"/>
              </a:spcBef>
            </a:pPr>
            <a:r>
              <a:rPr lang="pt-BR" sz="4000">
                <a:solidFill>
                  <a:schemeClr val="tx1"/>
                </a:solidFill>
                <a:latin typeface="Comic Sans MS" pitchFamily="66" charset="0"/>
              </a:rPr>
              <a:t>Vejamos agora algumas das centenas de palavras  em que a  maioria se aplica essa regra: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2000" fill="hold"/>
                                        <p:tgtEl>
                                          <p:spTgt spid="31747"/>
                                        </p:tgtEl>
                                        <p:attrNameLst>
                                          <p:attrName>ppt_w</p:attrName>
                                        </p:attrNameLst>
                                      </p:cBhvr>
                                      <p:tavLst>
                                        <p:tav tm="0">
                                          <p:val>
                                            <p:fltVal val="0"/>
                                          </p:val>
                                        </p:tav>
                                        <p:tav tm="100000">
                                          <p:val>
                                            <p:strVal val="#ppt_w"/>
                                          </p:val>
                                        </p:tav>
                                      </p:tavLst>
                                    </p:anim>
                                    <p:anim calcmode="lin" valueType="num">
                                      <p:cBhvr>
                                        <p:cTn id="8" dur="2000" fill="hold"/>
                                        <p:tgtEl>
                                          <p:spTgt spid="317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33795" name="Text Box 3"/>
          <p:cNvSpPr txBox="1">
            <a:spLocks noChangeArrowheads="1"/>
          </p:cNvSpPr>
          <p:nvPr/>
        </p:nvSpPr>
        <p:spPr bwMode="auto">
          <a:xfrm>
            <a:off x="0" y="1200150"/>
            <a:ext cx="8686800" cy="4524315"/>
          </a:xfrm>
          <a:prstGeom prst="rect">
            <a:avLst/>
          </a:prstGeom>
          <a:noFill/>
          <a:ln w="9525">
            <a:noFill/>
            <a:miter lim="800000"/>
            <a:headEnd/>
            <a:tailEnd/>
          </a:ln>
          <a:effectLst/>
        </p:spPr>
        <p:txBody>
          <a:bodyPr>
            <a:spAutoFit/>
          </a:bodyPr>
          <a:lstStyle/>
          <a:p>
            <a:pPr algn="ctr">
              <a:spcBef>
                <a:spcPct val="50000"/>
              </a:spcBef>
            </a:pPr>
            <a:r>
              <a:rPr lang="pt-BR" sz="3200" b="1" dirty="0">
                <a:solidFill>
                  <a:schemeClr val="tx1"/>
                </a:solidFill>
                <a:effectLst>
                  <a:outerShdw blurRad="38100" dist="38100" dir="2700000" algn="tl">
                    <a:srgbClr val="000000"/>
                  </a:outerShdw>
                </a:effectLst>
                <a:latin typeface="Comic Sans MS" pitchFamily="66" charset="0"/>
              </a:rPr>
              <a:t>SIMPLIFICA</a:t>
            </a:r>
            <a:r>
              <a:rPr lang="pt-BR" sz="3200" b="1" dirty="0">
                <a:solidFill>
                  <a:srgbClr val="FF0000"/>
                </a:solidFill>
                <a:effectLst>
                  <a:outerShdw blurRad="38100" dist="38100" dir="2700000" algn="tl">
                    <a:srgbClr val="000000"/>
                  </a:outerShdw>
                </a:effectLst>
                <a:latin typeface="Comic Sans MS" pitchFamily="66" charset="0"/>
              </a:rPr>
              <a:t>ÇÃO</a:t>
            </a:r>
            <a:r>
              <a:rPr lang="pt-BR" sz="3200" b="1" dirty="0">
                <a:solidFill>
                  <a:schemeClr val="tx1"/>
                </a:solidFill>
                <a:effectLst>
                  <a:outerShdw blurRad="38100" dist="38100" dir="2700000" algn="tl">
                    <a:srgbClr val="000000"/>
                  </a:outerShdw>
                </a:effectLst>
                <a:latin typeface="Comic Sans MS" pitchFamily="66" charset="0"/>
              </a:rPr>
              <a:t> == SIMPLIFICA</a:t>
            </a:r>
            <a:r>
              <a:rPr lang="pt-BR" sz="3200" b="1" dirty="0">
                <a:solidFill>
                  <a:srgbClr val="FFFF00"/>
                </a:solidFill>
                <a:effectLst>
                  <a:outerShdw blurRad="38100" dist="38100" dir="2700000" algn="tl">
                    <a:srgbClr val="000000"/>
                  </a:outerShdw>
                </a:effectLst>
                <a:latin typeface="Comic Sans MS" pitchFamily="66" charset="0"/>
              </a:rPr>
              <a:t>TION</a:t>
            </a:r>
            <a:br>
              <a:rPr lang="pt-BR" sz="3200" b="1" dirty="0">
                <a:solidFill>
                  <a:schemeClr val="tx1"/>
                </a:solidFill>
                <a:effectLst>
                  <a:outerShdw blurRad="38100" dist="38100" dir="2700000" algn="tl">
                    <a:srgbClr val="000000"/>
                  </a:outerShdw>
                </a:effectLst>
                <a:latin typeface="Comic Sans MS" pitchFamily="66" charset="0"/>
              </a:rPr>
            </a:br>
            <a:br>
              <a:rPr lang="pt-BR" sz="3200" b="1" dirty="0">
                <a:solidFill>
                  <a:schemeClr val="tx1"/>
                </a:solidFill>
                <a:effectLst>
                  <a:outerShdw blurRad="38100" dist="38100" dir="2700000" algn="tl">
                    <a:srgbClr val="000000"/>
                  </a:outerShdw>
                </a:effectLst>
                <a:latin typeface="Comic Sans MS" pitchFamily="66" charset="0"/>
              </a:rPr>
            </a:br>
            <a:r>
              <a:rPr lang="pt-BR" sz="3200" b="1" dirty="0">
                <a:solidFill>
                  <a:schemeClr val="tx1"/>
                </a:solidFill>
                <a:effectLst>
                  <a:outerShdw blurRad="38100" dist="38100" dir="2700000" algn="tl">
                    <a:srgbClr val="000000"/>
                  </a:outerShdw>
                </a:effectLst>
                <a:latin typeface="Comic Sans MS" pitchFamily="66" charset="0"/>
              </a:rPr>
              <a:t>NA</a:t>
            </a:r>
            <a:r>
              <a:rPr lang="pt-BR" sz="3200" b="1" dirty="0">
                <a:solidFill>
                  <a:srgbClr val="FF0000"/>
                </a:solidFill>
                <a:effectLst>
                  <a:outerShdw blurRad="38100" dist="38100" dir="2700000" algn="tl">
                    <a:srgbClr val="000000"/>
                  </a:outerShdw>
                </a:effectLst>
                <a:latin typeface="Comic Sans MS" pitchFamily="66" charset="0"/>
              </a:rPr>
              <a:t>ÇÃO</a:t>
            </a:r>
            <a:r>
              <a:rPr lang="pt-BR" sz="3200" b="1" dirty="0">
                <a:solidFill>
                  <a:schemeClr val="tx1"/>
                </a:solidFill>
                <a:effectLst>
                  <a:outerShdw blurRad="38100" dist="38100" dir="2700000" algn="tl">
                    <a:srgbClr val="000000"/>
                  </a:outerShdw>
                </a:effectLst>
                <a:latin typeface="Comic Sans MS" pitchFamily="66" charset="0"/>
              </a:rPr>
              <a:t> == NA</a:t>
            </a:r>
            <a:r>
              <a:rPr lang="pt-BR" sz="3200" b="1" dirty="0">
                <a:solidFill>
                  <a:srgbClr val="FFFF00"/>
                </a:solidFill>
                <a:effectLst>
                  <a:outerShdw blurRad="38100" dist="38100" dir="2700000" algn="tl">
                    <a:srgbClr val="000000"/>
                  </a:outerShdw>
                </a:effectLst>
                <a:latin typeface="Comic Sans MS" pitchFamily="66" charset="0"/>
              </a:rPr>
              <a:t>TION</a:t>
            </a:r>
            <a:br>
              <a:rPr lang="pt-BR" sz="3200" b="1" dirty="0">
                <a:solidFill>
                  <a:schemeClr val="tx1"/>
                </a:solidFill>
                <a:effectLst>
                  <a:outerShdw blurRad="38100" dist="38100" dir="2700000" algn="tl">
                    <a:srgbClr val="000000"/>
                  </a:outerShdw>
                </a:effectLst>
                <a:latin typeface="Comic Sans MS" pitchFamily="66" charset="0"/>
              </a:rPr>
            </a:br>
            <a:br>
              <a:rPr lang="pt-BR" sz="3200" b="1" dirty="0">
                <a:solidFill>
                  <a:schemeClr val="tx1"/>
                </a:solidFill>
                <a:effectLst>
                  <a:outerShdw blurRad="38100" dist="38100" dir="2700000" algn="tl">
                    <a:srgbClr val="000000"/>
                  </a:outerShdw>
                </a:effectLst>
                <a:latin typeface="Comic Sans MS" pitchFamily="66" charset="0"/>
              </a:rPr>
            </a:br>
            <a:r>
              <a:rPr lang="pt-BR" sz="3200" b="1" dirty="0">
                <a:solidFill>
                  <a:schemeClr val="tx1"/>
                </a:solidFill>
                <a:effectLst>
                  <a:outerShdw blurRad="38100" dist="38100" dir="2700000" algn="tl">
                    <a:srgbClr val="000000"/>
                  </a:outerShdw>
                </a:effectLst>
                <a:latin typeface="Comic Sans MS" pitchFamily="66" charset="0"/>
              </a:rPr>
              <a:t>OBSERVA</a:t>
            </a:r>
            <a:r>
              <a:rPr lang="pt-BR" sz="3200" b="1" dirty="0">
                <a:solidFill>
                  <a:srgbClr val="FF0000"/>
                </a:solidFill>
                <a:effectLst>
                  <a:outerShdw blurRad="38100" dist="38100" dir="2700000" algn="tl">
                    <a:srgbClr val="000000"/>
                  </a:outerShdw>
                </a:effectLst>
                <a:latin typeface="Comic Sans MS" pitchFamily="66" charset="0"/>
              </a:rPr>
              <a:t>ÇÃO</a:t>
            </a:r>
            <a:r>
              <a:rPr lang="pt-BR" sz="3200" b="1" dirty="0">
                <a:solidFill>
                  <a:schemeClr val="tx1"/>
                </a:solidFill>
                <a:effectLst>
                  <a:outerShdw blurRad="38100" dist="38100" dir="2700000" algn="tl">
                    <a:srgbClr val="000000"/>
                  </a:outerShdw>
                </a:effectLst>
                <a:latin typeface="Comic Sans MS" pitchFamily="66" charset="0"/>
              </a:rPr>
              <a:t> == OBSERVA</a:t>
            </a:r>
            <a:r>
              <a:rPr lang="pt-BR" sz="3200" b="1" dirty="0">
                <a:solidFill>
                  <a:srgbClr val="FFFF00"/>
                </a:solidFill>
                <a:effectLst>
                  <a:outerShdw blurRad="38100" dist="38100" dir="2700000" algn="tl">
                    <a:srgbClr val="000000"/>
                  </a:outerShdw>
                </a:effectLst>
                <a:latin typeface="Comic Sans MS" pitchFamily="66" charset="0"/>
              </a:rPr>
              <a:t>TION</a:t>
            </a:r>
            <a:br>
              <a:rPr lang="pt-BR" sz="3200" b="1" dirty="0">
                <a:solidFill>
                  <a:schemeClr val="tx1"/>
                </a:solidFill>
                <a:effectLst>
                  <a:outerShdw blurRad="38100" dist="38100" dir="2700000" algn="tl">
                    <a:srgbClr val="000000"/>
                  </a:outerShdw>
                </a:effectLst>
                <a:latin typeface="Comic Sans MS" pitchFamily="66" charset="0"/>
              </a:rPr>
            </a:br>
            <a:br>
              <a:rPr lang="pt-BR" sz="3200" b="1" dirty="0">
                <a:solidFill>
                  <a:schemeClr val="tx1"/>
                </a:solidFill>
                <a:effectLst>
                  <a:outerShdw blurRad="38100" dist="38100" dir="2700000" algn="tl">
                    <a:srgbClr val="000000"/>
                  </a:outerShdw>
                </a:effectLst>
                <a:latin typeface="Comic Sans MS" pitchFamily="66" charset="0"/>
              </a:rPr>
            </a:br>
            <a:r>
              <a:rPr lang="pt-BR" sz="3200" b="1" dirty="0">
                <a:solidFill>
                  <a:schemeClr val="tx1"/>
                </a:solidFill>
                <a:effectLst>
                  <a:outerShdw blurRad="38100" dist="38100" dir="2700000" algn="tl">
                    <a:srgbClr val="000000"/>
                  </a:outerShdw>
                </a:effectLst>
                <a:latin typeface="Comic Sans MS" pitchFamily="66" charset="0"/>
              </a:rPr>
              <a:t>NATURALIZA</a:t>
            </a:r>
            <a:r>
              <a:rPr lang="pt-BR" sz="3200" b="1" dirty="0">
                <a:solidFill>
                  <a:srgbClr val="FF0000"/>
                </a:solidFill>
                <a:effectLst>
                  <a:outerShdw blurRad="38100" dist="38100" dir="2700000" algn="tl">
                    <a:srgbClr val="000000"/>
                  </a:outerShdw>
                </a:effectLst>
                <a:latin typeface="Comic Sans MS" pitchFamily="66" charset="0"/>
              </a:rPr>
              <a:t>ÇÃO</a:t>
            </a:r>
            <a:r>
              <a:rPr lang="pt-BR" sz="3200" b="1" dirty="0">
                <a:solidFill>
                  <a:schemeClr val="tx1"/>
                </a:solidFill>
                <a:effectLst>
                  <a:outerShdw blurRad="38100" dist="38100" dir="2700000" algn="tl">
                    <a:srgbClr val="000000"/>
                  </a:outerShdw>
                </a:effectLst>
                <a:latin typeface="Comic Sans MS" pitchFamily="66" charset="0"/>
              </a:rPr>
              <a:t> == NATURALIZA</a:t>
            </a:r>
            <a:r>
              <a:rPr lang="pt-BR" sz="3200" b="1" dirty="0">
                <a:solidFill>
                  <a:srgbClr val="FFFF00"/>
                </a:solidFill>
                <a:effectLst>
                  <a:outerShdw blurRad="38100" dist="38100" dir="2700000" algn="tl">
                    <a:srgbClr val="000000"/>
                  </a:outerShdw>
                </a:effectLst>
                <a:latin typeface="Comic Sans MS" pitchFamily="66" charset="0"/>
              </a:rPr>
              <a:t>TION</a:t>
            </a:r>
            <a:br>
              <a:rPr lang="pt-BR" sz="3200" b="1" dirty="0">
                <a:solidFill>
                  <a:schemeClr val="tx1"/>
                </a:solidFill>
                <a:effectLst>
                  <a:outerShdw blurRad="38100" dist="38100" dir="2700000" algn="tl">
                    <a:srgbClr val="000000"/>
                  </a:outerShdw>
                </a:effectLst>
                <a:latin typeface="Comic Sans MS" pitchFamily="66" charset="0"/>
              </a:rPr>
            </a:br>
            <a:br>
              <a:rPr lang="pt-BR" sz="3200" b="1" dirty="0">
                <a:solidFill>
                  <a:schemeClr val="tx1"/>
                </a:solidFill>
                <a:effectLst>
                  <a:outerShdw blurRad="38100" dist="38100" dir="2700000" algn="tl">
                    <a:srgbClr val="000000"/>
                  </a:outerShdw>
                </a:effectLst>
                <a:latin typeface="Comic Sans MS" pitchFamily="66" charset="0"/>
              </a:rPr>
            </a:br>
            <a:r>
              <a:rPr lang="pt-BR" sz="3200" b="1" dirty="0">
                <a:solidFill>
                  <a:schemeClr val="tx1"/>
                </a:solidFill>
                <a:effectLst>
                  <a:outerShdw blurRad="38100" dist="38100" dir="2700000" algn="tl">
                    <a:srgbClr val="000000"/>
                  </a:outerShdw>
                </a:effectLst>
                <a:latin typeface="Comic Sans MS" pitchFamily="66" charset="0"/>
              </a:rPr>
              <a:t>SENSA</a:t>
            </a:r>
            <a:r>
              <a:rPr lang="pt-BR" sz="3200" b="1" dirty="0">
                <a:solidFill>
                  <a:srgbClr val="FF0000"/>
                </a:solidFill>
                <a:effectLst>
                  <a:outerShdw blurRad="38100" dist="38100" dir="2700000" algn="tl">
                    <a:srgbClr val="000000"/>
                  </a:outerShdw>
                </a:effectLst>
                <a:latin typeface="Comic Sans MS" pitchFamily="66" charset="0"/>
              </a:rPr>
              <a:t>ÇÃO</a:t>
            </a:r>
            <a:r>
              <a:rPr lang="pt-BR" sz="3200" b="1" dirty="0">
                <a:solidFill>
                  <a:schemeClr val="tx1"/>
                </a:solidFill>
                <a:effectLst>
                  <a:outerShdw blurRad="38100" dist="38100" dir="2700000" algn="tl">
                    <a:srgbClr val="000000"/>
                  </a:outerShdw>
                </a:effectLst>
                <a:latin typeface="Comic Sans MS" pitchFamily="66" charset="0"/>
              </a:rPr>
              <a:t> == SENSA</a:t>
            </a:r>
            <a:r>
              <a:rPr lang="pt-BR" sz="3200" b="1" dirty="0">
                <a:solidFill>
                  <a:srgbClr val="FFFF00"/>
                </a:solidFill>
                <a:effectLst>
                  <a:outerShdw blurRad="38100" dist="38100" dir="2700000" algn="tl">
                    <a:srgbClr val="000000"/>
                  </a:outerShdw>
                </a:effectLst>
                <a:latin typeface="Comic Sans MS" pitchFamily="66" charset="0"/>
              </a:rPr>
              <a:t>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3795"/>
                                        </p:tgtEl>
                                        <p:attrNameLst>
                                          <p:attrName>style.visibility</p:attrName>
                                        </p:attrNameLst>
                                      </p:cBhvr>
                                      <p:to>
                                        <p:strVal val="visible"/>
                                      </p:to>
                                    </p:set>
                                    <p:animEffect transition="in" filter="fade">
                                      <p:cBhvr>
                                        <p:cTn id="7" dur="500"/>
                                        <p:tgtEl>
                                          <p:spTgt spid="33795"/>
                                        </p:tgtEl>
                                      </p:cBhvr>
                                    </p:animEffect>
                                    <p:anim calcmode="lin" valueType="num">
                                      <p:cBhvr>
                                        <p:cTn id="8" dur="500" fill="hold"/>
                                        <p:tgtEl>
                                          <p:spTgt spid="33795"/>
                                        </p:tgtEl>
                                        <p:attrNameLst>
                                          <p:attrName>ppt_x</p:attrName>
                                        </p:attrNameLst>
                                      </p:cBhvr>
                                      <p:tavLst>
                                        <p:tav tm="0">
                                          <p:val>
                                            <p:strVal val="#ppt_x-.1"/>
                                          </p:val>
                                        </p:tav>
                                        <p:tav tm="100000">
                                          <p:val>
                                            <p:strVal val="#ppt_x"/>
                                          </p:val>
                                        </p:tav>
                                      </p:tavLst>
                                    </p:anim>
                                    <p:anim calcmode="lin" valueType="num">
                                      <p:cBhvr>
                                        <p:cTn id="9"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35843" name="Text Box 3"/>
          <p:cNvSpPr txBox="1">
            <a:spLocks noChangeArrowheads="1"/>
          </p:cNvSpPr>
          <p:nvPr/>
        </p:nvSpPr>
        <p:spPr bwMode="auto">
          <a:xfrm>
            <a:off x="533400" y="685800"/>
            <a:ext cx="8058150" cy="5461000"/>
          </a:xfrm>
          <a:prstGeom prst="rect">
            <a:avLst/>
          </a:prstGeom>
          <a:noFill/>
          <a:ln w="9525">
            <a:noFill/>
            <a:miter lim="800000"/>
            <a:headEnd/>
            <a:tailEnd/>
          </a:ln>
          <a:effectLst/>
        </p:spPr>
        <p:txBody>
          <a:bodyPr>
            <a:spAutoFit/>
          </a:bodyPr>
          <a:lstStyle/>
          <a:p>
            <a:pPr algn="ctr">
              <a:spcBef>
                <a:spcPct val="50000"/>
              </a:spcBef>
            </a:pPr>
            <a:r>
              <a:rPr lang="pt-BR" b="1">
                <a:solidFill>
                  <a:srgbClr val="66FF33"/>
                </a:solidFill>
                <a:effectLst>
                  <a:outerShdw blurRad="38100" dist="38100" dir="2700000" algn="tl">
                    <a:srgbClr val="000000"/>
                  </a:outerShdw>
                </a:effectLst>
                <a:latin typeface="Comic Sans MS" pitchFamily="66" charset="0"/>
              </a:rPr>
              <a:t>Regra 3</a:t>
            </a:r>
            <a:br>
              <a:rPr lang="pt-BR" b="1">
                <a:solidFill>
                  <a:srgbClr val="66FF33"/>
                </a:solidFill>
                <a:effectLst>
                  <a:outerShdw blurRad="38100" dist="38100" dir="2700000" algn="tl">
                    <a:srgbClr val="000000"/>
                  </a:outerShdw>
                </a:effectLst>
                <a:latin typeface="Comic Sans MS" pitchFamily="66" charset="0"/>
              </a:rPr>
            </a:br>
            <a:br>
              <a:rPr lang="pt-BR"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Para os advérbios terminados em </a:t>
            </a:r>
            <a:r>
              <a:rPr lang="pt-BR" sz="3600" b="1">
                <a:solidFill>
                  <a:srgbClr val="FF0000"/>
                </a:solidFill>
                <a:effectLst>
                  <a:outerShdw blurRad="38100" dist="38100" dir="2700000" algn="tl">
                    <a:srgbClr val="000000"/>
                  </a:outerShdw>
                </a:effectLst>
                <a:latin typeface="Comic Sans MS" pitchFamily="66" charset="0"/>
              </a:rPr>
              <a:t>MENTE</a:t>
            </a:r>
            <a:r>
              <a:rPr lang="pt-BR" sz="3600" b="1">
                <a:effectLst>
                  <a:outerShdw blurRad="38100" dist="38100" dir="2700000" algn="tl">
                    <a:srgbClr val="000000"/>
                  </a:outerShdw>
                </a:effectLst>
                <a:latin typeface="Comic Sans MS" pitchFamily="66" charset="0"/>
              </a:rPr>
              <a:t> , tire o </a:t>
            </a:r>
            <a:r>
              <a:rPr lang="pt-BR" sz="3600" b="1">
                <a:solidFill>
                  <a:srgbClr val="FF0000"/>
                </a:solidFill>
                <a:effectLst>
                  <a:outerShdw blurRad="38100" dist="38100" dir="2700000" algn="tl">
                    <a:srgbClr val="000000"/>
                  </a:outerShdw>
                </a:effectLst>
                <a:latin typeface="Comic Sans MS" pitchFamily="66" charset="0"/>
              </a:rPr>
              <a:t>MENTE</a:t>
            </a:r>
            <a:r>
              <a:rPr lang="pt-BR" sz="3600" b="1">
                <a:effectLst>
                  <a:outerShdw blurRad="38100" dist="38100" dir="2700000" algn="tl">
                    <a:srgbClr val="000000"/>
                  </a:outerShdw>
                </a:effectLst>
                <a:latin typeface="Comic Sans MS" pitchFamily="66" charset="0"/>
              </a:rPr>
              <a:t> e em seu lugar coloque </a:t>
            </a:r>
            <a:r>
              <a:rPr lang="pt-BR" sz="3600" b="1">
                <a:solidFill>
                  <a:srgbClr val="FFFF00"/>
                </a:solidFill>
                <a:effectLst>
                  <a:outerShdw blurRad="38100" dist="38100" dir="2700000" algn="tl">
                    <a:srgbClr val="000000"/>
                  </a:outerShdw>
                </a:effectLst>
                <a:latin typeface="Comic Sans MS" pitchFamily="66" charset="0"/>
              </a:rPr>
              <a:t>LLY. </a:t>
            </a:r>
            <a:r>
              <a:rPr lang="pt-BR" sz="3600" b="1">
                <a:effectLst>
                  <a:outerShdw blurRad="38100" dist="38100" dir="2700000" algn="tl">
                    <a:srgbClr val="000000"/>
                  </a:outerShdw>
                </a:effectLst>
                <a:latin typeface="Comic Sans MS" pitchFamily="66" charset="0"/>
              </a:rPr>
              <a:t>Mas, quando o radical em português termina em </a:t>
            </a:r>
            <a:r>
              <a:rPr lang="pt-BR" sz="3600" b="1">
                <a:solidFill>
                  <a:srgbClr val="FF0000"/>
                </a:solidFill>
                <a:effectLst>
                  <a:outerShdw blurRad="38100" dist="38100" dir="2700000" algn="tl">
                    <a:srgbClr val="000000"/>
                  </a:outerShdw>
                </a:effectLst>
                <a:latin typeface="Comic Sans MS" pitchFamily="66" charset="0"/>
              </a:rPr>
              <a:t>L</a:t>
            </a:r>
            <a:r>
              <a:rPr lang="pt-BR" sz="3600" b="1">
                <a:effectLst>
                  <a:outerShdw blurRad="38100" dist="38100" dir="2700000" algn="tl">
                    <a:srgbClr val="000000"/>
                  </a:outerShdw>
                </a:effectLst>
                <a:latin typeface="Comic Sans MS" pitchFamily="66" charset="0"/>
              </a:rPr>
              <a:t>, como na palavra TOTA</a:t>
            </a:r>
            <a:r>
              <a:rPr lang="pt-BR" sz="3600" b="1">
                <a:solidFill>
                  <a:srgbClr val="FF0000"/>
                </a:solidFill>
                <a:effectLst>
                  <a:outerShdw blurRad="38100" dist="38100" dir="2700000" algn="tl">
                    <a:srgbClr val="000000"/>
                  </a:outerShdw>
                </a:effectLst>
                <a:latin typeface="Comic Sans MS" pitchFamily="66" charset="0"/>
              </a:rPr>
              <a:t>LMENTE</a:t>
            </a:r>
            <a:r>
              <a:rPr lang="pt-BR" sz="3600" b="1">
                <a:effectLst>
                  <a:outerShdw blurRad="38100" dist="38100" dir="2700000" algn="tl">
                    <a:srgbClr val="000000"/>
                  </a:outerShdw>
                </a:effectLst>
                <a:latin typeface="Comic Sans MS" pitchFamily="66" charset="0"/>
              </a:rPr>
              <a:t>, acrescente apenas </a:t>
            </a:r>
            <a:r>
              <a:rPr lang="pt-BR" sz="3600" b="1">
                <a:solidFill>
                  <a:srgbClr val="FFFF00"/>
                </a:solidFill>
                <a:effectLst>
                  <a:outerShdw blurRad="38100" dist="38100" dir="2700000" algn="tl">
                    <a:srgbClr val="000000"/>
                  </a:outerShdw>
                </a:effectLst>
                <a:latin typeface="Comic Sans MS" pitchFamily="66" charset="0"/>
              </a:rPr>
              <a:t>LY</a:t>
            </a:r>
            <a:r>
              <a:rPr lang="pt-BR" sz="3600" b="1">
                <a:effectLst>
                  <a:outerShdw blurRad="38100" dist="38100" dir="2700000" algn="tl">
                    <a:srgbClr val="000000"/>
                  </a:outerShdw>
                </a:effectLst>
                <a:latin typeface="Comic Sans MS" pitchFamily="66" charset="0"/>
              </a:rPr>
              <a:t>). Veja a seguir algumas delas:</a:t>
            </a:r>
            <a:br>
              <a:rPr lang="pt-BR" sz="3600">
                <a:latin typeface="Comic Sans MS" pitchFamily="66" charset="0"/>
              </a:rPr>
            </a:br>
            <a:endParaRPr lang="pt-BR" sz="360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2000" fill="hold"/>
                                        <p:tgtEl>
                                          <p:spTgt spid="35843"/>
                                        </p:tgtEl>
                                        <p:attrNameLst>
                                          <p:attrName>ppt_w</p:attrName>
                                        </p:attrNameLst>
                                      </p:cBhvr>
                                      <p:tavLst>
                                        <p:tav tm="0">
                                          <p:val>
                                            <p:fltVal val="0"/>
                                          </p:val>
                                        </p:tav>
                                        <p:tav tm="100000">
                                          <p:val>
                                            <p:strVal val="#ppt_w"/>
                                          </p:val>
                                        </p:tav>
                                      </p:tavLst>
                                    </p:anim>
                                    <p:anim calcmode="lin" valueType="num">
                                      <p:cBhvr>
                                        <p:cTn id="8" dur="2000" fill="hold"/>
                                        <p:tgtEl>
                                          <p:spTgt spid="358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37891" name="Text Box 3"/>
          <p:cNvSpPr txBox="1">
            <a:spLocks noChangeArrowheads="1"/>
          </p:cNvSpPr>
          <p:nvPr/>
        </p:nvSpPr>
        <p:spPr bwMode="auto">
          <a:xfrm>
            <a:off x="323850" y="971550"/>
            <a:ext cx="8515350" cy="4801314"/>
          </a:xfrm>
          <a:prstGeom prst="rect">
            <a:avLst/>
          </a:prstGeom>
          <a:noFill/>
          <a:ln w="9525">
            <a:noFill/>
            <a:miter lim="800000"/>
            <a:headEnd/>
            <a:tailEnd/>
          </a:ln>
          <a:effectLst/>
        </p:spPr>
        <p:txBody>
          <a:bodyPr>
            <a:spAutoFit/>
          </a:bodyPr>
          <a:lstStyle/>
          <a:p>
            <a:pPr>
              <a:spcBef>
                <a:spcPct val="50000"/>
              </a:spcBef>
            </a:pPr>
            <a:br>
              <a:rPr lang="pt-BR" sz="3600" dirty="0">
                <a:solidFill>
                  <a:schemeClr val="tx2"/>
                </a:solidFill>
              </a:rPr>
            </a:br>
            <a:r>
              <a:rPr lang="pt-BR" sz="3600" b="1" dirty="0">
                <a:effectLst>
                  <a:outerShdw blurRad="38100" dist="38100" dir="2700000" algn="tl">
                    <a:srgbClr val="000000"/>
                  </a:outerShdw>
                </a:effectLst>
                <a:latin typeface="Comic Sans MS" pitchFamily="66" charset="0"/>
              </a:rPr>
              <a:t>GENETICA</a:t>
            </a:r>
            <a:r>
              <a:rPr lang="pt-BR" sz="3600" b="1" dirty="0">
                <a:solidFill>
                  <a:srgbClr val="FF0000"/>
                </a:solidFill>
                <a:effectLst>
                  <a:outerShdw blurRad="38100" dist="38100" dir="2700000" algn="tl">
                    <a:srgbClr val="000000"/>
                  </a:outerShdw>
                </a:effectLst>
                <a:latin typeface="Comic Sans MS" pitchFamily="66" charset="0"/>
              </a:rPr>
              <a:t>MENTE</a:t>
            </a:r>
            <a:r>
              <a:rPr lang="pt-BR" sz="3600" b="1" dirty="0">
                <a:effectLst>
                  <a:outerShdw blurRad="38100" dist="38100" dir="2700000" algn="tl">
                    <a:srgbClr val="000000"/>
                  </a:outerShdw>
                </a:effectLst>
                <a:latin typeface="Comic Sans MS" pitchFamily="66" charset="0"/>
              </a:rPr>
              <a:t> == GENETICA</a:t>
            </a:r>
            <a:r>
              <a:rPr lang="pt-BR" sz="3600" b="1" dirty="0">
                <a:solidFill>
                  <a:srgbClr val="FFFF00"/>
                </a:solidFill>
                <a:effectLst>
                  <a:outerShdw blurRad="38100" dist="38100" dir="2700000" algn="tl">
                    <a:srgbClr val="000000"/>
                  </a:outerShdw>
                </a:effectLst>
                <a:latin typeface="Comic Sans MS" pitchFamily="66" charset="0"/>
              </a:rPr>
              <a:t>LLY</a:t>
            </a:r>
            <a:br>
              <a:rPr lang="pt-BR" sz="3600" b="1" dirty="0">
                <a:effectLst>
                  <a:outerShdw blurRad="38100" dist="38100" dir="2700000" algn="tl">
                    <a:srgbClr val="000000"/>
                  </a:outerShdw>
                </a:effectLst>
                <a:latin typeface="Comic Sans MS" pitchFamily="66" charset="0"/>
              </a:rPr>
            </a:br>
            <a:br>
              <a:rPr lang="pt-BR" sz="3600" b="1" dirty="0">
                <a:effectLst>
                  <a:outerShdw blurRad="38100" dist="38100" dir="2700000" algn="tl">
                    <a:srgbClr val="000000"/>
                  </a:outerShdw>
                </a:effectLst>
                <a:latin typeface="Comic Sans MS" pitchFamily="66" charset="0"/>
              </a:rPr>
            </a:br>
            <a:endParaRPr lang="pt-BR" sz="3600" b="1" dirty="0">
              <a:effectLst>
                <a:outerShdw blurRad="38100" dist="38100" dir="2700000" algn="tl">
                  <a:srgbClr val="000000"/>
                </a:outerShdw>
              </a:effectLst>
              <a:latin typeface="Comic Sans MS" pitchFamily="66" charset="0"/>
            </a:endParaRPr>
          </a:p>
          <a:p>
            <a:pPr>
              <a:spcBef>
                <a:spcPct val="50000"/>
              </a:spcBef>
            </a:pPr>
            <a:r>
              <a:rPr lang="pt-BR" sz="3600" b="1" dirty="0">
                <a:effectLst>
                  <a:outerShdw blurRad="38100" dist="38100" dir="2700000" algn="tl">
                    <a:srgbClr val="000000"/>
                  </a:outerShdw>
                </a:effectLst>
                <a:latin typeface="Comic Sans MS" pitchFamily="66" charset="0"/>
              </a:rPr>
              <a:t> NATURA</a:t>
            </a:r>
            <a:r>
              <a:rPr lang="pt-BR" sz="3600" b="1" dirty="0">
                <a:solidFill>
                  <a:srgbClr val="66FF33"/>
                </a:solidFill>
                <a:effectLst>
                  <a:outerShdw blurRad="38100" dist="38100" dir="2700000" algn="tl">
                    <a:srgbClr val="000000"/>
                  </a:outerShdw>
                </a:effectLst>
                <a:latin typeface="Comic Sans MS" pitchFamily="66" charset="0"/>
              </a:rPr>
              <a:t>L</a:t>
            </a:r>
            <a:r>
              <a:rPr lang="pt-BR" sz="3600" b="1" dirty="0">
                <a:solidFill>
                  <a:srgbClr val="FF0000"/>
                </a:solidFill>
                <a:effectLst>
                  <a:outerShdw blurRad="38100" dist="38100" dir="2700000" algn="tl">
                    <a:srgbClr val="000000"/>
                  </a:outerShdw>
                </a:effectLst>
                <a:latin typeface="Comic Sans MS" pitchFamily="66" charset="0"/>
              </a:rPr>
              <a:t>MENTE</a:t>
            </a:r>
            <a:r>
              <a:rPr lang="pt-BR" sz="3600" b="1" dirty="0">
                <a:effectLst>
                  <a:outerShdw blurRad="38100" dist="38100" dir="2700000" algn="tl">
                    <a:srgbClr val="000000"/>
                  </a:outerShdw>
                </a:effectLst>
                <a:latin typeface="Comic Sans MS" pitchFamily="66" charset="0"/>
              </a:rPr>
              <a:t> == NATURAL</a:t>
            </a:r>
            <a:r>
              <a:rPr lang="pt-BR" sz="3600" b="1" dirty="0">
                <a:solidFill>
                  <a:srgbClr val="FFFF00"/>
                </a:solidFill>
                <a:effectLst>
                  <a:outerShdw blurRad="38100" dist="38100" dir="2700000" algn="tl">
                    <a:srgbClr val="000000"/>
                  </a:outerShdw>
                </a:effectLst>
                <a:latin typeface="Comic Sans MS" pitchFamily="66" charset="0"/>
              </a:rPr>
              <a:t>LY</a:t>
            </a:r>
          </a:p>
          <a:p>
            <a:pPr>
              <a:spcBef>
                <a:spcPct val="50000"/>
              </a:spcBef>
            </a:pPr>
            <a:endParaRPr lang="pt-BR" sz="3600" b="1" dirty="0">
              <a:effectLst>
                <a:outerShdw blurRad="38100" dist="38100" dir="2700000" algn="tl">
                  <a:srgbClr val="000000"/>
                </a:outerShdw>
              </a:effectLst>
              <a:latin typeface="Comic Sans MS" pitchFamily="66" charset="0"/>
            </a:endParaRPr>
          </a:p>
          <a:p>
            <a:pPr>
              <a:spcBef>
                <a:spcPct val="50000"/>
              </a:spcBef>
            </a:pPr>
            <a:r>
              <a:rPr lang="pt-BR" sz="3600" b="1" dirty="0">
                <a:effectLst>
                  <a:outerShdw blurRad="38100" dist="38100" dir="2700000" algn="tl">
                    <a:srgbClr val="000000"/>
                  </a:outerShdw>
                </a:effectLst>
                <a:latin typeface="Comic Sans MS" pitchFamily="66" charset="0"/>
              </a:rPr>
              <a:t> ORA</a:t>
            </a:r>
            <a:r>
              <a:rPr lang="pt-BR" sz="3600" b="1" dirty="0">
                <a:solidFill>
                  <a:srgbClr val="66FF33"/>
                </a:solidFill>
                <a:effectLst>
                  <a:outerShdw blurRad="38100" dist="38100" dir="2700000" algn="tl">
                    <a:srgbClr val="000000"/>
                  </a:outerShdw>
                </a:effectLst>
                <a:latin typeface="Comic Sans MS" pitchFamily="66" charset="0"/>
              </a:rPr>
              <a:t>L</a:t>
            </a:r>
            <a:r>
              <a:rPr lang="pt-BR" sz="3600" b="1" dirty="0">
                <a:solidFill>
                  <a:srgbClr val="FF0000"/>
                </a:solidFill>
                <a:effectLst>
                  <a:outerShdw blurRad="38100" dist="38100" dir="2700000" algn="tl">
                    <a:srgbClr val="000000"/>
                  </a:outerShdw>
                </a:effectLst>
                <a:latin typeface="Comic Sans MS" pitchFamily="66" charset="0"/>
              </a:rPr>
              <a:t>MENTE</a:t>
            </a:r>
            <a:r>
              <a:rPr lang="pt-BR" sz="3600" b="1" dirty="0">
                <a:effectLst>
                  <a:outerShdw blurRad="38100" dist="38100" dir="2700000" algn="tl">
                    <a:srgbClr val="000000"/>
                  </a:outerShdw>
                </a:effectLst>
                <a:latin typeface="Comic Sans MS" pitchFamily="66" charset="0"/>
              </a:rPr>
              <a:t> == ORAL</a:t>
            </a:r>
            <a:r>
              <a:rPr lang="pt-BR" sz="3600" b="1" dirty="0">
                <a:solidFill>
                  <a:srgbClr val="FFFF00"/>
                </a:solidFill>
                <a:effectLst>
                  <a:outerShdw blurRad="38100" dist="38100" dir="2700000" algn="tl">
                    <a:srgbClr val="000000"/>
                  </a:outerShdw>
                </a:effectLst>
                <a:latin typeface="Comic Sans MS" pitchFamily="66" charset="0"/>
              </a:rPr>
              <a:t>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7891"/>
                                        </p:tgtEl>
                                        <p:attrNameLst>
                                          <p:attrName>style.visibility</p:attrName>
                                        </p:attrNameLst>
                                      </p:cBhvr>
                                      <p:to>
                                        <p:strVal val="visible"/>
                                      </p:to>
                                    </p:set>
                                    <p:animEffect transition="in" filter="fade">
                                      <p:cBhvr>
                                        <p:cTn id="7" dur="500"/>
                                        <p:tgtEl>
                                          <p:spTgt spid="37891"/>
                                        </p:tgtEl>
                                      </p:cBhvr>
                                    </p:animEffect>
                                    <p:anim calcmode="lin" valueType="num">
                                      <p:cBhvr>
                                        <p:cTn id="8" dur="500" fill="hold"/>
                                        <p:tgtEl>
                                          <p:spTgt spid="37891"/>
                                        </p:tgtEl>
                                        <p:attrNameLst>
                                          <p:attrName>ppt_x</p:attrName>
                                        </p:attrNameLst>
                                      </p:cBhvr>
                                      <p:tavLst>
                                        <p:tav tm="0">
                                          <p:val>
                                            <p:strVal val="#ppt_x-.1"/>
                                          </p:val>
                                        </p:tav>
                                        <p:tav tm="100000">
                                          <p:val>
                                            <p:strVal val="#ppt_x"/>
                                          </p:val>
                                        </p:tav>
                                      </p:tavLst>
                                    </p:anim>
                                    <p:anim calcmode="lin" valueType="num">
                                      <p:cBhvr>
                                        <p:cTn id="9" dur="500" fill="hold"/>
                                        <p:tgtEl>
                                          <p:spTgt spid="378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44035" name="Text Box 3"/>
          <p:cNvSpPr txBox="1">
            <a:spLocks noChangeArrowheads="1"/>
          </p:cNvSpPr>
          <p:nvPr/>
        </p:nvSpPr>
        <p:spPr bwMode="auto">
          <a:xfrm>
            <a:off x="419100" y="514350"/>
            <a:ext cx="8210550" cy="5273675"/>
          </a:xfrm>
          <a:prstGeom prst="rect">
            <a:avLst/>
          </a:prstGeom>
          <a:noFill/>
          <a:ln w="9525">
            <a:noFill/>
            <a:miter lim="800000"/>
            <a:headEnd/>
            <a:tailEnd/>
          </a:ln>
          <a:effectLst/>
        </p:spPr>
        <p:txBody>
          <a:bodyPr>
            <a:spAutoFit/>
          </a:bodyPr>
          <a:lstStyle/>
          <a:p>
            <a:pPr algn="ctr">
              <a:spcBef>
                <a:spcPct val="50000"/>
              </a:spcBef>
            </a:pPr>
            <a:r>
              <a:rPr lang="pt-BR" sz="4000" b="1">
                <a:solidFill>
                  <a:srgbClr val="66FF33"/>
                </a:solidFill>
                <a:effectLst>
                  <a:outerShdw blurRad="38100" dist="38100" dir="2700000" algn="tl">
                    <a:srgbClr val="000000"/>
                  </a:outerShdw>
                </a:effectLst>
                <a:latin typeface="Comic Sans MS" pitchFamily="66" charset="0"/>
              </a:rPr>
              <a:t>Regra 4</a:t>
            </a:r>
            <a:br>
              <a:rPr lang="pt-BR" sz="4000" b="1">
                <a:solidFill>
                  <a:srgbClr val="66FF33"/>
                </a:solidFill>
                <a:effectLst>
                  <a:outerShdw blurRad="38100" dist="38100" dir="2700000" algn="tl">
                    <a:srgbClr val="000000"/>
                  </a:outerShdw>
                </a:effectLst>
                <a:latin typeface="Comic Sans MS" pitchFamily="66" charset="0"/>
              </a:rPr>
            </a:br>
            <a:br>
              <a:rPr lang="pt-BR" sz="4000" b="1">
                <a:effectLst>
                  <a:outerShdw blurRad="38100" dist="38100" dir="2700000" algn="tl">
                    <a:srgbClr val="000000"/>
                  </a:outerShdw>
                </a:effectLst>
                <a:latin typeface="Comic Sans MS" pitchFamily="66" charset="0"/>
              </a:rPr>
            </a:br>
            <a:r>
              <a:rPr lang="pt-BR" sz="4000" b="1">
                <a:effectLst>
                  <a:outerShdw blurRad="38100" dist="38100" dir="2700000" algn="tl">
                    <a:srgbClr val="000000"/>
                  </a:outerShdw>
                </a:effectLst>
                <a:latin typeface="Comic Sans MS" pitchFamily="66" charset="0"/>
              </a:rPr>
              <a:t>Para as palavras terminadas em </a:t>
            </a:r>
            <a:r>
              <a:rPr lang="pt-BR" sz="4000" b="1">
                <a:solidFill>
                  <a:srgbClr val="FF0000"/>
                </a:solidFill>
                <a:effectLst>
                  <a:outerShdw blurRad="38100" dist="38100" dir="2700000" algn="tl">
                    <a:srgbClr val="000000"/>
                  </a:outerShdw>
                </a:effectLst>
                <a:latin typeface="Comic Sans MS" pitchFamily="66" charset="0"/>
              </a:rPr>
              <a:t>ÊNCIA</a:t>
            </a:r>
            <a:r>
              <a:rPr lang="pt-BR" sz="4000" b="1">
                <a:effectLst>
                  <a:outerShdw blurRad="38100" dist="38100" dir="2700000" algn="tl">
                    <a:srgbClr val="000000"/>
                  </a:outerShdw>
                </a:effectLst>
                <a:latin typeface="Comic Sans MS" pitchFamily="66" charset="0"/>
              </a:rPr>
              <a:t> </a:t>
            </a:r>
            <a:br>
              <a:rPr lang="pt-BR" sz="4000" b="1">
                <a:effectLst>
                  <a:outerShdw blurRad="38100" dist="38100" dir="2700000" algn="tl">
                    <a:srgbClr val="000000"/>
                  </a:outerShdw>
                </a:effectLst>
                <a:latin typeface="Comic Sans MS" pitchFamily="66" charset="0"/>
              </a:rPr>
            </a:br>
            <a:r>
              <a:rPr lang="pt-BR" sz="4000" b="1">
                <a:effectLst>
                  <a:outerShdw blurRad="38100" dist="38100" dir="2700000" algn="tl">
                    <a:srgbClr val="000000"/>
                  </a:outerShdw>
                </a:effectLst>
                <a:latin typeface="Comic Sans MS" pitchFamily="66" charset="0"/>
              </a:rPr>
              <a:t>(como no caso de ESS</a:t>
            </a:r>
            <a:r>
              <a:rPr lang="pt-BR" sz="4000" b="1">
                <a:solidFill>
                  <a:srgbClr val="FF0000"/>
                </a:solidFill>
                <a:effectLst>
                  <a:outerShdw blurRad="38100" dist="38100" dir="2700000" algn="tl">
                    <a:srgbClr val="000000"/>
                  </a:outerShdw>
                </a:effectLst>
                <a:latin typeface="Comic Sans MS" pitchFamily="66" charset="0"/>
              </a:rPr>
              <a:t>ÊNCIA</a:t>
            </a:r>
            <a:r>
              <a:rPr lang="pt-BR" sz="4000" b="1">
                <a:effectLst>
                  <a:outerShdw blurRad="38100" dist="38100" dir="2700000" algn="tl">
                    <a:srgbClr val="000000"/>
                  </a:outerShdw>
                </a:effectLst>
                <a:latin typeface="Comic Sans MS" pitchFamily="66" charset="0"/>
              </a:rPr>
              <a:t>), tire  o </a:t>
            </a:r>
            <a:r>
              <a:rPr lang="pt-BR" sz="4000" b="1">
                <a:solidFill>
                  <a:srgbClr val="FF0000"/>
                </a:solidFill>
                <a:effectLst>
                  <a:outerShdw blurRad="38100" dist="38100" dir="2700000" algn="tl">
                    <a:srgbClr val="000000"/>
                  </a:outerShdw>
                </a:effectLst>
                <a:latin typeface="Comic Sans MS" pitchFamily="66" charset="0"/>
              </a:rPr>
              <a:t>ÊNCIA</a:t>
            </a:r>
            <a:r>
              <a:rPr lang="pt-BR" sz="4000" b="1">
                <a:effectLst>
                  <a:outerShdw blurRad="38100" dist="38100" dir="2700000" algn="tl">
                    <a:srgbClr val="000000"/>
                  </a:outerShdw>
                </a:effectLst>
                <a:latin typeface="Comic Sans MS" pitchFamily="66" charset="0"/>
              </a:rPr>
              <a:t> e em seu lugar coloque </a:t>
            </a:r>
            <a:r>
              <a:rPr lang="pt-BR" sz="4000" b="1">
                <a:solidFill>
                  <a:srgbClr val="FFFF00"/>
                </a:solidFill>
                <a:effectLst>
                  <a:outerShdw blurRad="38100" dist="38100" dir="2700000" algn="tl">
                    <a:srgbClr val="000000"/>
                  </a:outerShdw>
                </a:effectLst>
                <a:latin typeface="Comic Sans MS" pitchFamily="66" charset="0"/>
              </a:rPr>
              <a:t>ENCE</a:t>
            </a:r>
            <a:r>
              <a:rPr lang="pt-BR" sz="4000" b="1">
                <a:effectLst>
                  <a:outerShdw blurRad="38100" dist="38100" dir="2700000" algn="tl">
                    <a:srgbClr val="000000"/>
                  </a:outerShdw>
                </a:effectLst>
                <a:latin typeface="Comic Sans MS" pitchFamily="66" charset="0"/>
              </a:rPr>
              <a:t>.</a:t>
            </a:r>
          </a:p>
          <a:p>
            <a:pPr algn="ctr">
              <a:spcBef>
                <a:spcPct val="50000"/>
              </a:spcBef>
            </a:pPr>
            <a:r>
              <a:rPr lang="pt-BR" sz="4000" b="1">
                <a:effectLst>
                  <a:outerShdw blurRad="38100" dist="38100" dir="2700000" algn="tl">
                    <a:srgbClr val="000000"/>
                  </a:outerShdw>
                </a:effectLst>
                <a:latin typeface="Comic Sans MS" pitchFamily="66" charset="0"/>
              </a:rPr>
              <a:t> Eis algumas delas a seguir: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2000" fill="hold"/>
                                        <p:tgtEl>
                                          <p:spTgt spid="44035"/>
                                        </p:tgtEl>
                                        <p:attrNameLst>
                                          <p:attrName>ppt_w</p:attrName>
                                        </p:attrNameLst>
                                      </p:cBhvr>
                                      <p:tavLst>
                                        <p:tav tm="0">
                                          <p:val>
                                            <p:fltVal val="0"/>
                                          </p:val>
                                        </p:tav>
                                        <p:tav tm="100000">
                                          <p:val>
                                            <p:strVal val="#ppt_w"/>
                                          </p:val>
                                        </p:tav>
                                      </p:tavLst>
                                    </p:anim>
                                    <p:anim calcmode="lin" valueType="num">
                                      <p:cBhvr>
                                        <p:cTn id="8" dur="2000" fill="hold"/>
                                        <p:tgtEl>
                                          <p:spTgt spid="440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41987" name="Text Box 3"/>
          <p:cNvSpPr txBox="1">
            <a:spLocks noChangeArrowheads="1"/>
          </p:cNvSpPr>
          <p:nvPr/>
        </p:nvSpPr>
        <p:spPr bwMode="auto">
          <a:xfrm>
            <a:off x="704850" y="1447800"/>
            <a:ext cx="7677150" cy="3937000"/>
          </a:xfrm>
          <a:prstGeom prst="rect">
            <a:avLst/>
          </a:prstGeom>
          <a:noFill/>
          <a:ln w="9525">
            <a:noFill/>
            <a:miter lim="800000"/>
            <a:headEnd/>
            <a:tailEnd/>
          </a:ln>
          <a:effectLst/>
        </p:spPr>
        <p:txBody>
          <a:bodyPr>
            <a:spAutoFit/>
          </a:bodyPr>
          <a:lstStyle/>
          <a:p>
            <a:pPr algn="ctr">
              <a:spcBef>
                <a:spcPct val="50000"/>
              </a:spcBef>
            </a:pPr>
            <a:r>
              <a:rPr lang="pt-BR" sz="3600" b="1">
                <a:effectLst>
                  <a:outerShdw blurRad="38100" dist="38100" dir="2700000" algn="tl">
                    <a:srgbClr val="000000"/>
                  </a:outerShdw>
                </a:effectLst>
                <a:latin typeface="Comic Sans MS" pitchFamily="66" charset="0"/>
              </a:rPr>
              <a:t>ESS</a:t>
            </a:r>
            <a:r>
              <a:rPr lang="pt-BR" sz="3600" b="1">
                <a:solidFill>
                  <a:srgbClr val="FF0000"/>
                </a:solidFill>
                <a:effectLst>
                  <a:outerShdw blurRad="38100" dist="38100" dir="2700000" algn="tl">
                    <a:srgbClr val="000000"/>
                  </a:outerShdw>
                </a:effectLst>
                <a:latin typeface="Comic Sans MS" pitchFamily="66" charset="0"/>
              </a:rPr>
              <a:t>ÊNCIA</a:t>
            </a:r>
            <a:r>
              <a:rPr lang="pt-BR" sz="3600" b="1">
                <a:effectLst>
                  <a:outerShdw blurRad="38100" dist="38100" dir="2700000" algn="tl">
                    <a:srgbClr val="000000"/>
                  </a:outerShdw>
                </a:effectLst>
                <a:latin typeface="Comic Sans MS" pitchFamily="66" charset="0"/>
              </a:rPr>
              <a:t> == ESS</a:t>
            </a:r>
            <a:r>
              <a:rPr lang="pt-BR" sz="3600" b="1">
                <a:solidFill>
                  <a:srgbClr val="FFFF00"/>
                </a:solidFill>
                <a:effectLst>
                  <a:outerShdw blurRad="38100" dist="38100" dir="2700000" algn="tl">
                    <a:srgbClr val="000000"/>
                  </a:outerShdw>
                </a:effectLst>
                <a:latin typeface="Comic Sans MS" pitchFamily="66" charset="0"/>
              </a:rPr>
              <a:t>ENCE</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REVER</a:t>
            </a:r>
            <a:r>
              <a:rPr lang="pt-BR" sz="3600" b="1">
                <a:solidFill>
                  <a:srgbClr val="FF0000"/>
                </a:solidFill>
                <a:effectLst>
                  <a:outerShdw blurRad="38100" dist="38100" dir="2700000" algn="tl">
                    <a:srgbClr val="000000"/>
                  </a:outerShdw>
                </a:effectLst>
                <a:latin typeface="Comic Sans MS" pitchFamily="66" charset="0"/>
              </a:rPr>
              <a:t>ÊNCIA</a:t>
            </a:r>
            <a:r>
              <a:rPr lang="pt-BR" sz="3600" b="1">
                <a:effectLst>
                  <a:outerShdw blurRad="38100" dist="38100" dir="2700000" algn="tl">
                    <a:srgbClr val="000000"/>
                  </a:outerShdw>
                </a:effectLst>
                <a:latin typeface="Comic Sans MS" pitchFamily="66" charset="0"/>
              </a:rPr>
              <a:t> == REVER</a:t>
            </a:r>
            <a:r>
              <a:rPr lang="pt-BR" sz="3600" b="1">
                <a:solidFill>
                  <a:srgbClr val="FFFF00"/>
                </a:solidFill>
                <a:effectLst>
                  <a:outerShdw blurRad="38100" dist="38100" dir="2700000" algn="tl">
                    <a:srgbClr val="000000"/>
                  </a:outerShdw>
                </a:effectLst>
                <a:latin typeface="Comic Sans MS" pitchFamily="66" charset="0"/>
              </a:rPr>
              <a:t>ENCE</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FREQÜ</a:t>
            </a:r>
            <a:r>
              <a:rPr lang="pt-BR" sz="3600" b="1">
                <a:solidFill>
                  <a:srgbClr val="FF0000"/>
                </a:solidFill>
                <a:effectLst>
                  <a:outerShdw blurRad="38100" dist="38100" dir="2700000" algn="tl">
                    <a:srgbClr val="000000"/>
                  </a:outerShdw>
                </a:effectLst>
                <a:latin typeface="Comic Sans MS" pitchFamily="66" charset="0"/>
              </a:rPr>
              <a:t>ÊNCIA</a:t>
            </a:r>
            <a:r>
              <a:rPr lang="pt-BR" sz="3600" b="1">
                <a:effectLst>
                  <a:outerShdw blurRad="38100" dist="38100" dir="2700000" algn="tl">
                    <a:srgbClr val="000000"/>
                  </a:outerShdw>
                </a:effectLst>
                <a:latin typeface="Comic Sans MS" pitchFamily="66" charset="0"/>
              </a:rPr>
              <a:t> == FREQU</a:t>
            </a:r>
            <a:r>
              <a:rPr lang="pt-BR" sz="3600" b="1">
                <a:solidFill>
                  <a:srgbClr val="FFFF00"/>
                </a:solidFill>
                <a:effectLst>
                  <a:outerShdw blurRad="38100" dist="38100" dir="2700000" algn="tl">
                    <a:srgbClr val="000000"/>
                  </a:outerShdw>
                </a:effectLst>
                <a:latin typeface="Comic Sans MS" pitchFamily="66" charset="0"/>
              </a:rPr>
              <a:t>ENCE</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ELOQÜ</a:t>
            </a:r>
            <a:r>
              <a:rPr lang="pt-BR" sz="3600" b="1">
                <a:solidFill>
                  <a:srgbClr val="FF0000"/>
                </a:solidFill>
                <a:effectLst>
                  <a:outerShdw blurRad="38100" dist="38100" dir="2700000" algn="tl">
                    <a:srgbClr val="000000"/>
                  </a:outerShdw>
                </a:effectLst>
                <a:latin typeface="Comic Sans MS" pitchFamily="66" charset="0"/>
              </a:rPr>
              <a:t>ÊNCIA</a:t>
            </a:r>
            <a:r>
              <a:rPr lang="pt-BR" sz="3600" b="1">
                <a:effectLst>
                  <a:outerShdw blurRad="38100" dist="38100" dir="2700000" algn="tl">
                    <a:srgbClr val="000000"/>
                  </a:outerShdw>
                </a:effectLst>
                <a:latin typeface="Comic Sans MS" pitchFamily="66" charset="0"/>
              </a:rPr>
              <a:t> == ELOQU</a:t>
            </a:r>
            <a:r>
              <a:rPr lang="pt-BR" sz="3600" b="1">
                <a:solidFill>
                  <a:srgbClr val="FFFF00"/>
                </a:solidFill>
                <a:effectLst>
                  <a:outerShdw blurRad="38100" dist="38100" dir="2700000" algn="tl">
                    <a:srgbClr val="000000"/>
                  </a:outerShdw>
                </a:effectLst>
                <a:latin typeface="Comic Sans MS" pitchFamily="66" charset="0"/>
              </a:rPr>
              <a:t>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anim calcmode="lin" valueType="num">
                                      <p:cBhvr>
                                        <p:cTn id="8" dur="500" fill="hold"/>
                                        <p:tgtEl>
                                          <p:spTgt spid="41987"/>
                                        </p:tgtEl>
                                        <p:attrNameLst>
                                          <p:attrName>ppt_x</p:attrName>
                                        </p:attrNameLst>
                                      </p:cBhvr>
                                      <p:tavLst>
                                        <p:tav tm="0">
                                          <p:val>
                                            <p:strVal val="#ppt_x-.1"/>
                                          </p:val>
                                        </p:tav>
                                        <p:tav tm="100000">
                                          <p:val>
                                            <p:strVal val="#ppt_x"/>
                                          </p:val>
                                        </p:tav>
                                      </p:tavLst>
                                    </p:anim>
                                    <p:anim calcmode="lin" valueType="num">
                                      <p:cBhvr>
                                        <p:cTn id="9" dur="500" fill="hold"/>
                                        <p:tgtEl>
                                          <p:spTgt spid="41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46083" name="Text Box 3"/>
          <p:cNvSpPr txBox="1">
            <a:spLocks noChangeArrowheads="1"/>
          </p:cNvSpPr>
          <p:nvPr/>
        </p:nvSpPr>
        <p:spPr bwMode="auto">
          <a:xfrm>
            <a:off x="685800" y="781050"/>
            <a:ext cx="7829550" cy="5035550"/>
          </a:xfrm>
          <a:prstGeom prst="rect">
            <a:avLst/>
          </a:prstGeom>
          <a:noFill/>
          <a:ln w="9525">
            <a:noFill/>
            <a:miter lim="800000"/>
            <a:headEnd/>
            <a:tailEnd/>
          </a:ln>
          <a:effectLst/>
        </p:spPr>
        <p:txBody>
          <a:bodyPr>
            <a:spAutoFit/>
          </a:bodyPr>
          <a:lstStyle/>
          <a:p>
            <a:pPr algn="ctr">
              <a:spcBef>
                <a:spcPct val="50000"/>
              </a:spcBef>
            </a:pPr>
            <a:r>
              <a:rPr lang="pt-BR" sz="3600" b="1">
                <a:solidFill>
                  <a:srgbClr val="66FF33"/>
                </a:solidFill>
                <a:effectLst>
                  <a:outerShdw blurRad="38100" dist="38100" dir="2700000" algn="tl">
                    <a:srgbClr val="000000"/>
                  </a:outerShdw>
                </a:effectLst>
                <a:latin typeface="Comic Sans MS" pitchFamily="66" charset="0"/>
              </a:rPr>
              <a:t>Regra 5</a:t>
            </a:r>
            <a:br>
              <a:rPr lang="pt-BR" sz="3600" b="1">
                <a:solidFill>
                  <a:srgbClr val="66FF33"/>
                </a:solidFill>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E para terminar esta aula, ficando ainda com mais água na</a:t>
            </a: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boca, aprenda a última e a mais fácil delas (há um monte de outras regrinhas interessantes, mas não disponho aqui de espaço para tudo).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2000" fill="hold"/>
                                        <p:tgtEl>
                                          <p:spTgt spid="46083"/>
                                        </p:tgtEl>
                                        <p:attrNameLst>
                                          <p:attrName>ppt_w</p:attrName>
                                        </p:attrNameLst>
                                      </p:cBhvr>
                                      <p:tavLst>
                                        <p:tav tm="0">
                                          <p:val>
                                            <p:fltVal val="0"/>
                                          </p:val>
                                        </p:tav>
                                        <p:tav tm="100000">
                                          <p:val>
                                            <p:strVal val="#ppt_w"/>
                                          </p:val>
                                        </p:tav>
                                      </p:tavLst>
                                    </p:anim>
                                    <p:anim calcmode="lin" valueType="num">
                                      <p:cBhvr>
                                        <p:cTn id="8" dur="2000" fill="hold"/>
                                        <p:tgtEl>
                                          <p:spTgt spid="460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48131" name="Text Box 3"/>
          <p:cNvSpPr txBox="1">
            <a:spLocks noChangeArrowheads="1"/>
          </p:cNvSpPr>
          <p:nvPr/>
        </p:nvSpPr>
        <p:spPr bwMode="auto">
          <a:xfrm>
            <a:off x="552450" y="1162050"/>
            <a:ext cx="7981950" cy="4359275"/>
          </a:xfrm>
          <a:prstGeom prst="rect">
            <a:avLst/>
          </a:prstGeom>
          <a:noFill/>
          <a:ln w="9525">
            <a:noFill/>
            <a:miter lim="800000"/>
            <a:headEnd/>
            <a:tailEnd/>
          </a:ln>
          <a:effectLst/>
        </p:spPr>
        <p:txBody>
          <a:bodyPr>
            <a:spAutoFit/>
          </a:bodyPr>
          <a:lstStyle/>
          <a:p>
            <a:pPr algn="ctr"/>
            <a:r>
              <a:rPr lang="pt-BR" sz="4000" b="1">
                <a:solidFill>
                  <a:schemeClr val="tx1"/>
                </a:solidFill>
                <a:latin typeface="Comic Sans MS" pitchFamily="66" charset="0"/>
              </a:rPr>
              <a:t>Para as palavras terminadas em </a:t>
            </a:r>
            <a:r>
              <a:rPr lang="pt-BR" sz="4000" b="1">
                <a:solidFill>
                  <a:srgbClr val="FF0000"/>
                </a:solidFill>
                <a:latin typeface="Comic Sans MS" pitchFamily="66" charset="0"/>
              </a:rPr>
              <a:t>AL</a:t>
            </a:r>
            <a:r>
              <a:rPr lang="pt-BR" sz="4000" b="1">
                <a:solidFill>
                  <a:schemeClr val="tx1"/>
                </a:solidFill>
                <a:latin typeface="Comic Sans MS" pitchFamily="66" charset="0"/>
              </a:rPr>
              <a:t> (como na palavra GENER</a:t>
            </a:r>
            <a:r>
              <a:rPr lang="pt-BR" sz="4000" b="1">
                <a:solidFill>
                  <a:srgbClr val="FF0000"/>
                </a:solidFill>
                <a:latin typeface="Comic Sans MS" pitchFamily="66" charset="0"/>
              </a:rPr>
              <a:t>AL</a:t>
            </a:r>
            <a:r>
              <a:rPr lang="pt-BR" sz="4000" b="1">
                <a:solidFill>
                  <a:schemeClr val="tx1"/>
                </a:solidFill>
                <a:latin typeface="Comic Sans MS" pitchFamily="66" charset="0"/>
              </a:rPr>
              <a:t>), não mude nada.</a:t>
            </a:r>
          </a:p>
          <a:p>
            <a:pPr algn="ctr"/>
            <a:br>
              <a:rPr lang="pt-BR" sz="4000" b="1">
                <a:solidFill>
                  <a:schemeClr val="tx1"/>
                </a:solidFill>
                <a:latin typeface="Comic Sans MS" pitchFamily="66" charset="0"/>
              </a:rPr>
            </a:br>
            <a:r>
              <a:rPr lang="pt-BR" sz="4000" b="1">
                <a:solidFill>
                  <a:schemeClr val="tx1"/>
                </a:solidFill>
                <a:latin typeface="Comic Sans MS" pitchFamily="66" charset="0"/>
              </a:rPr>
              <a:t>Escreva exatamente como está em português. Veja alguns exemplos:</a:t>
            </a:r>
            <a:endParaRPr lang="pt-BR" sz="400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p:cTn id="7" dur="2000" fill="hold"/>
                                        <p:tgtEl>
                                          <p:spTgt spid="48131"/>
                                        </p:tgtEl>
                                        <p:attrNameLst>
                                          <p:attrName>ppt_w</p:attrName>
                                        </p:attrNameLst>
                                      </p:cBhvr>
                                      <p:tavLst>
                                        <p:tav tm="0">
                                          <p:val>
                                            <p:fltVal val="0"/>
                                          </p:val>
                                        </p:tav>
                                        <p:tav tm="100000">
                                          <p:val>
                                            <p:strVal val="#ppt_w"/>
                                          </p:val>
                                        </p:tav>
                                      </p:tavLst>
                                    </p:anim>
                                    <p:anim calcmode="lin" valueType="num">
                                      <p:cBhvr>
                                        <p:cTn id="8" dur="2000" fill="hold"/>
                                        <p:tgtEl>
                                          <p:spTgt spid="48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50179" name="Text Box 3"/>
          <p:cNvSpPr txBox="1">
            <a:spLocks noChangeArrowheads="1"/>
          </p:cNvSpPr>
          <p:nvPr/>
        </p:nvSpPr>
        <p:spPr bwMode="auto">
          <a:xfrm>
            <a:off x="971550" y="857250"/>
            <a:ext cx="6800850" cy="5035550"/>
          </a:xfrm>
          <a:prstGeom prst="rect">
            <a:avLst/>
          </a:prstGeom>
          <a:noFill/>
          <a:ln w="9525">
            <a:noFill/>
            <a:miter lim="800000"/>
            <a:headEnd/>
            <a:tailEnd/>
          </a:ln>
          <a:effectLst/>
        </p:spPr>
        <p:txBody>
          <a:bodyPr>
            <a:spAutoFit/>
          </a:bodyPr>
          <a:lstStyle/>
          <a:p>
            <a:pPr algn="ctr">
              <a:spcBef>
                <a:spcPct val="50000"/>
              </a:spcBef>
            </a:pPr>
            <a:r>
              <a:rPr lang="pt-BR" sz="3600" b="1">
                <a:effectLst>
                  <a:outerShdw blurRad="38100" dist="38100" dir="2700000" algn="tl">
                    <a:srgbClr val="000000"/>
                  </a:outerShdw>
                </a:effectLst>
                <a:latin typeface="Comic Sans MS" pitchFamily="66" charset="0"/>
              </a:rPr>
              <a:t>NATUR</a:t>
            </a:r>
            <a:r>
              <a:rPr lang="pt-BR" sz="3600" b="1">
                <a:solidFill>
                  <a:srgbClr val="FF0000"/>
                </a:solidFill>
                <a:effectLst>
                  <a:outerShdw blurRad="38100" dist="38100" dir="2700000" algn="tl">
                    <a:srgbClr val="000000"/>
                  </a:outerShdw>
                </a:effectLst>
                <a:latin typeface="Comic Sans MS" pitchFamily="66" charset="0"/>
              </a:rPr>
              <a:t>AL</a:t>
            </a:r>
            <a:r>
              <a:rPr lang="pt-BR" sz="3600" b="1">
                <a:effectLst>
                  <a:outerShdw blurRad="38100" dist="38100" dir="2700000" algn="tl">
                    <a:srgbClr val="000000"/>
                  </a:outerShdw>
                </a:effectLst>
                <a:latin typeface="Comic Sans MS" pitchFamily="66" charset="0"/>
              </a:rPr>
              <a:t> == NATUR</a:t>
            </a:r>
            <a:r>
              <a:rPr lang="pt-BR" sz="3600" b="1">
                <a:solidFill>
                  <a:srgbClr val="FFFF00"/>
                </a:solidFill>
                <a:effectLst>
                  <a:outerShdw blurRad="38100" dist="38100" dir="2700000" algn="tl">
                    <a:srgbClr val="000000"/>
                  </a:outerShdw>
                </a:effectLst>
                <a:latin typeface="Comic Sans MS" pitchFamily="66" charset="0"/>
              </a:rPr>
              <a:t>AL</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TOT</a:t>
            </a:r>
            <a:r>
              <a:rPr lang="pt-BR" sz="3600" b="1">
                <a:solidFill>
                  <a:srgbClr val="FF0000"/>
                </a:solidFill>
                <a:effectLst>
                  <a:outerShdw blurRad="38100" dist="38100" dir="2700000" algn="tl">
                    <a:srgbClr val="000000"/>
                  </a:outerShdw>
                </a:effectLst>
                <a:latin typeface="Comic Sans MS" pitchFamily="66" charset="0"/>
              </a:rPr>
              <a:t>AL</a:t>
            </a:r>
            <a:r>
              <a:rPr lang="pt-BR" sz="3600" b="1">
                <a:effectLst>
                  <a:outerShdw blurRad="38100" dist="38100" dir="2700000" algn="tl">
                    <a:srgbClr val="000000"/>
                  </a:outerShdw>
                </a:effectLst>
                <a:latin typeface="Comic Sans MS" pitchFamily="66" charset="0"/>
              </a:rPr>
              <a:t> == TOT</a:t>
            </a:r>
            <a:r>
              <a:rPr lang="pt-BR" sz="3600" b="1">
                <a:solidFill>
                  <a:srgbClr val="FFFF00"/>
                </a:solidFill>
                <a:effectLst>
                  <a:outerShdw blurRad="38100" dist="38100" dir="2700000" algn="tl">
                    <a:srgbClr val="000000"/>
                  </a:outerShdw>
                </a:effectLst>
                <a:latin typeface="Comic Sans MS" pitchFamily="66" charset="0"/>
              </a:rPr>
              <a:t>AL</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GENER</a:t>
            </a:r>
            <a:r>
              <a:rPr lang="pt-BR" sz="3600" b="1">
                <a:solidFill>
                  <a:srgbClr val="FF0000"/>
                </a:solidFill>
                <a:effectLst>
                  <a:outerShdw blurRad="38100" dist="38100" dir="2700000" algn="tl">
                    <a:srgbClr val="000000"/>
                  </a:outerShdw>
                </a:effectLst>
                <a:latin typeface="Comic Sans MS" pitchFamily="66" charset="0"/>
              </a:rPr>
              <a:t>AL</a:t>
            </a:r>
            <a:r>
              <a:rPr lang="pt-BR" sz="3600" b="1">
                <a:effectLst>
                  <a:outerShdw blurRad="38100" dist="38100" dir="2700000" algn="tl">
                    <a:srgbClr val="000000"/>
                  </a:outerShdw>
                </a:effectLst>
                <a:latin typeface="Comic Sans MS" pitchFamily="66" charset="0"/>
              </a:rPr>
              <a:t> == GENER</a:t>
            </a:r>
            <a:r>
              <a:rPr lang="pt-BR" sz="3600" b="1">
                <a:solidFill>
                  <a:srgbClr val="FFFF00"/>
                </a:solidFill>
                <a:effectLst>
                  <a:outerShdw blurRad="38100" dist="38100" dir="2700000" algn="tl">
                    <a:srgbClr val="000000"/>
                  </a:outerShdw>
                </a:effectLst>
                <a:latin typeface="Comic Sans MS" pitchFamily="66" charset="0"/>
              </a:rPr>
              <a:t>AL</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FAT</a:t>
            </a:r>
            <a:r>
              <a:rPr lang="pt-BR" sz="3600" b="1">
                <a:solidFill>
                  <a:srgbClr val="FF0000"/>
                </a:solidFill>
                <a:effectLst>
                  <a:outerShdw blurRad="38100" dist="38100" dir="2700000" algn="tl">
                    <a:srgbClr val="000000"/>
                  </a:outerShdw>
                </a:effectLst>
                <a:latin typeface="Comic Sans MS" pitchFamily="66" charset="0"/>
              </a:rPr>
              <a:t>AL</a:t>
            </a:r>
            <a:r>
              <a:rPr lang="pt-BR" sz="3600" b="1">
                <a:effectLst>
                  <a:outerShdw blurRad="38100" dist="38100" dir="2700000" algn="tl">
                    <a:srgbClr val="000000"/>
                  </a:outerShdw>
                </a:effectLst>
                <a:latin typeface="Comic Sans MS" pitchFamily="66" charset="0"/>
              </a:rPr>
              <a:t> == FAT</a:t>
            </a:r>
            <a:r>
              <a:rPr lang="pt-BR" sz="3600" b="1">
                <a:solidFill>
                  <a:srgbClr val="FFFF00"/>
                </a:solidFill>
                <a:effectLst>
                  <a:outerShdw blurRad="38100" dist="38100" dir="2700000" algn="tl">
                    <a:srgbClr val="000000"/>
                  </a:outerShdw>
                </a:effectLst>
                <a:latin typeface="Comic Sans MS" pitchFamily="66" charset="0"/>
              </a:rPr>
              <a:t>AL</a:t>
            </a:r>
            <a:br>
              <a:rPr lang="pt-BR" sz="3600" b="1">
                <a:effectLst>
                  <a:outerShdw blurRad="38100" dist="38100" dir="2700000" algn="tl">
                    <a:srgbClr val="000000"/>
                  </a:outerShdw>
                </a:effectLst>
                <a:latin typeface="Comic Sans MS" pitchFamily="66" charset="0"/>
              </a:rPr>
            </a:br>
            <a:br>
              <a:rPr lang="pt-BR" sz="3600" b="1">
                <a:effectLst>
                  <a:outerShdw blurRad="38100" dist="38100" dir="2700000" algn="tl">
                    <a:srgbClr val="000000"/>
                  </a:outerShdw>
                </a:effectLst>
                <a:latin typeface="Comic Sans MS" pitchFamily="66" charset="0"/>
              </a:rPr>
            </a:br>
            <a:r>
              <a:rPr lang="pt-BR" sz="3600" b="1">
                <a:effectLst>
                  <a:outerShdw blurRad="38100" dist="38100" dir="2700000" algn="tl">
                    <a:srgbClr val="000000"/>
                  </a:outerShdw>
                </a:effectLst>
                <a:latin typeface="Comic Sans MS" pitchFamily="66" charset="0"/>
              </a:rPr>
              <a:t>SENSU</a:t>
            </a:r>
            <a:r>
              <a:rPr lang="pt-BR" sz="3600" b="1">
                <a:solidFill>
                  <a:srgbClr val="FF0000"/>
                </a:solidFill>
                <a:effectLst>
                  <a:outerShdw blurRad="38100" dist="38100" dir="2700000" algn="tl">
                    <a:srgbClr val="000000"/>
                  </a:outerShdw>
                </a:effectLst>
                <a:latin typeface="Comic Sans MS" pitchFamily="66" charset="0"/>
              </a:rPr>
              <a:t>AL</a:t>
            </a:r>
            <a:r>
              <a:rPr lang="pt-BR" sz="3600" b="1">
                <a:effectLst>
                  <a:outerShdw blurRad="38100" dist="38100" dir="2700000" algn="tl">
                    <a:srgbClr val="000000"/>
                  </a:outerShdw>
                </a:effectLst>
                <a:latin typeface="Comic Sans MS" pitchFamily="66" charset="0"/>
              </a:rPr>
              <a:t> == SENSU</a:t>
            </a:r>
            <a:r>
              <a:rPr lang="pt-BR" sz="3600" b="1">
                <a:solidFill>
                  <a:srgbClr val="FFFF00"/>
                </a:solidFill>
                <a:effectLst>
                  <a:outerShdw blurRad="38100" dist="38100" dir="2700000" algn="tl">
                    <a:srgbClr val="000000"/>
                  </a:outerShdw>
                </a:effectLst>
                <a:latin typeface="Comic Sans MS" pitchFamily="66" charset="0"/>
              </a:rPr>
              <a:t>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50179"/>
                                        </p:tgtEl>
                                        <p:attrNameLst>
                                          <p:attrName>style.visibility</p:attrName>
                                        </p:attrNameLst>
                                      </p:cBhvr>
                                      <p:to>
                                        <p:strVal val="visible"/>
                                      </p:to>
                                    </p:set>
                                    <p:animEffect transition="in" filter="fade">
                                      <p:cBhvr>
                                        <p:cTn id="7" dur="500"/>
                                        <p:tgtEl>
                                          <p:spTgt spid="50179"/>
                                        </p:tgtEl>
                                      </p:cBhvr>
                                    </p:animEffect>
                                    <p:anim calcmode="lin" valueType="num">
                                      <p:cBhvr>
                                        <p:cTn id="8" dur="500" fill="hold"/>
                                        <p:tgtEl>
                                          <p:spTgt spid="50179"/>
                                        </p:tgtEl>
                                        <p:attrNameLst>
                                          <p:attrName>ppt_x</p:attrName>
                                        </p:attrNameLst>
                                      </p:cBhvr>
                                      <p:tavLst>
                                        <p:tav tm="0">
                                          <p:val>
                                            <p:strVal val="#ppt_x-.1"/>
                                          </p:val>
                                        </p:tav>
                                        <p:tav tm="100000">
                                          <p:val>
                                            <p:strVal val="#ppt_x"/>
                                          </p:val>
                                        </p:tav>
                                      </p:tavLst>
                                    </p:anim>
                                    <p:anim calcmode="lin" valueType="num">
                                      <p:cBhvr>
                                        <p:cTn id="9" dur="500" fill="hold"/>
                                        <p:tgtEl>
                                          <p:spTgt spid="50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310063" y="3348038"/>
            <a:ext cx="9144000" cy="0"/>
          </a:xfrm>
          <a:prstGeom prst="rect">
            <a:avLst/>
          </a:prstGeom>
          <a:noFill/>
          <a:ln w="9525">
            <a:noFill/>
            <a:miter lim="800000"/>
            <a:headEnd/>
            <a:tailEnd/>
          </a:ln>
          <a:effectLst/>
        </p:spPr>
        <p:txBody>
          <a:bodyPr>
            <a:spAutoFit/>
          </a:bodyPr>
          <a:lstStyle/>
          <a:p>
            <a:endParaRPr lang="pt-BR"/>
          </a:p>
        </p:txBody>
      </p:sp>
      <p:sp>
        <p:nvSpPr>
          <p:cNvPr id="52227" name="Text Box 3"/>
          <p:cNvSpPr txBox="1">
            <a:spLocks noChangeArrowheads="1"/>
          </p:cNvSpPr>
          <p:nvPr/>
        </p:nvSpPr>
        <p:spPr bwMode="auto">
          <a:xfrm>
            <a:off x="285750" y="1314450"/>
            <a:ext cx="8191500" cy="4211638"/>
          </a:xfrm>
          <a:prstGeom prst="rect">
            <a:avLst/>
          </a:prstGeom>
          <a:noFill/>
          <a:ln w="9525">
            <a:noFill/>
            <a:miter lim="800000"/>
            <a:headEnd/>
            <a:tailEnd/>
          </a:ln>
          <a:effectLst/>
        </p:spPr>
        <p:txBody>
          <a:bodyPr>
            <a:spAutoFit/>
          </a:bodyPr>
          <a:lstStyle/>
          <a:p>
            <a:pPr algn="ctr">
              <a:spcBef>
                <a:spcPct val="50000"/>
              </a:spcBef>
            </a:pPr>
            <a:r>
              <a:rPr lang="pt-BR" sz="3600" b="1" dirty="0">
                <a:effectLst>
                  <a:outerShdw blurRad="38100" dist="38100" dir="2700000" algn="tl">
                    <a:srgbClr val="000000"/>
                  </a:outerShdw>
                </a:effectLst>
                <a:latin typeface="Comic Sans MS" pitchFamily="66" charset="0"/>
              </a:rPr>
              <a:t>Conforme você acaba de ver, a menos que seja um leitor preguiçoso e lento, não foi preciso gastar mais de um minuto para aprender 400 palavras em inglês.</a:t>
            </a:r>
          </a:p>
          <a:p>
            <a:pPr algn="ctr">
              <a:spcBef>
                <a:spcPct val="50000"/>
              </a:spcBef>
            </a:pPr>
            <a:r>
              <a:rPr lang="pt-BR" sz="3600" b="1" dirty="0">
                <a:effectLst>
                  <a:outerShdw blurRad="38100" dist="38100" dir="2700000" algn="tl">
                    <a:srgbClr val="000000"/>
                  </a:outerShdw>
                </a:effectLst>
                <a:latin typeface="Comic Sans MS" pitchFamily="66" charset="0"/>
              </a:rPr>
              <a:t> Façam o favor de dar crédito a quem lhes revelou a dica, </a:t>
            </a:r>
            <a:r>
              <a:rPr lang="pt-BR" sz="3600" b="1" dirty="0">
                <a:effectLst>
                  <a:outerShdw blurRad="38100" dist="38100" dir="2700000" algn="tl">
                    <a:srgbClr val="000000"/>
                  </a:outerShdw>
                </a:effectLst>
                <a:latin typeface="Comic Sans MS" pitchFamily="66" charset="0"/>
                <a:hlinkClick r:id="rId3" action="ppaction://hlinkpres?slideindex=1&amp;slidetitle="/>
              </a:rPr>
              <a:t>tá</a:t>
            </a:r>
            <a:r>
              <a:rPr lang="pt-BR" sz="3600" b="1" dirty="0">
                <a:effectLst>
                  <a:outerShdw blurRad="38100" dist="38100" dir="2700000" algn="tl">
                    <a:srgbClr val="000000"/>
                  </a:outerShdw>
                </a:effectLst>
                <a:latin typeface="Comic Sans MS" pitchFamily="66" charset="0"/>
                <a:hlinkClick r:id="rId4" action="ppaction://hlinkpres?slideindex=1&amp;slidetitle="/>
              </a:rPr>
              <a:t>?</a:t>
            </a:r>
            <a:endParaRPr lang="pt-BR" sz="3600" b="1" dirty="0">
              <a:effectLst>
                <a:outerShdw blurRad="38100" dist="38100" dir="2700000" algn="tl">
                  <a:srgbClr val="000000"/>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2000" fill="hold"/>
                                        <p:tgtEl>
                                          <p:spTgt spid="52227"/>
                                        </p:tgtEl>
                                        <p:attrNameLst>
                                          <p:attrName>ppt_w</p:attrName>
                                        </p:attrNameLst>
                                      </p:cBhvr>
                                      <p:tavLst>
                                        <p:tav tm="0">
                                          <p:val>
                                            <p:fltVal val="0"/>
                                          </p:val>
                                        </p:tav>
                                        <p:tav tm="100000">
                                          <p:val>
                                            <p:strVal val="#ppt_w"/>
                                          </p:val>
                                        </p:tav>
                                      </p:tavLst>
                                    </p:anim>
                                    <p:anim calcmode="lin" valueType="num">
                                      <p:cBhvr>
                                        <p:cTn id="8" dur="2000" fill="hold"/>
                                        <p:tgtEl>
                                          <p:spTgt spid="52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17410" name="Espaço Reservado para Conteúdo 1"/>
          <p:cNvSpPr>
            <a:spLocks noGrp="1"/>
          </p:cNvSpPr>
          <p:nvPr>
            <p:ph idx="1"/>
          </p:nvPr>
        </p:nvSpPr>
        <p:spPr/>
        <p:txBody>
          <a:bodyPr/>
          <a:lstStyle/>
          <a:p>
            <a:pPr algn="ctr" eaLnBrk="1" hangingPunct="1"/>
            <a:r>
              <a:rPr lang="en-US" altLang="pt-BR" sz="3200"/>
              <a:t>Questões voltadas para a interpretação</a:t>
            </a:r>
            <a:endParaRPr lang="pt-BR" altLang="pt-BR" sz="320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3285" t="23730" r="15550" b="4916"/>
          <a:stretch>
            <a:fillRect/>
          </a:stretch>
        </p:blipFill>
        <p:spPr bwMode="auto">
          <a:xfrm>
            <a:off x="0" y="0"/>
            <a:ext cx="9195260" cy="6858000"/>
          </a:xfrm>
          <a:prstGeom prst="rect">
            <a:avLst/>
          </a:prstGeom>
          <a:noFill/>
          <a:ln w="9525">
            <a:noFill/>
            <a:miter lim="800000"/>
            <a:headEnd/>
            <a:tailEnd/>
          </a:ln>
        </p:spPr>
      </p:pic>
      <p:pic>
        <p:nvPicPr>
          <p:cNvPr id="3" name="Picture 2"/>
          <p:cNvPicPr>
            <a:picLocks noChangeAspect="1" noChangeArrowheads="1"/>
          </p:cNvPicPr>
          <p:nvPr/>
        </p:nvPicPr>
        <p:blipFill rotWithShape="1">
          <a:blip r:embed="rId2" cstate="print"/>
          <a:srcRect l="13165" t="83161" r="15670" b="6133"/>
          <a:stretch/>
        </p:blipFill>
        <p:spPr bwMode="auto">
          <a:xfrm>
            <a:off x="0" y="4833804"/>
            <a:ext cx="9195260" cy="2016224"/>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3285" t="25155" r="14660" b="3026"/>
          <a:stretch>
            <a:fillRect/>
          </a:stretch>
        </p:blipFill>
        <p:spPr bwMode="auto">
          <a:xfrm>
            <a:off x="-1" y="260648"/>
            <a:ext cx="9131751" cy="6597352"/>
          </a:xfrm>
          <a:prstGeom prst="rect">
            <a:avLst/>
          </a:prstGeom>
          <a:noFill/>
          <a:ln w="9525">
            <a:noFill/>
            <a:miter lim="800000"/>
            <a:headEnd/>
            <a:tailEnd/>
          </a:ln>
        </p:spPr>
      </p:pic>
      <p:pic>
        <p:nvPicPr>
          <p:cNvPr id="3" name="Picture 2">
            <a:hlinkClick r:id="rId3" action="ppaction://hlinkpres?slideindex=1&amp;slidetitle="/>
          </p:cNvPr>
          <p:cNvPicPr>
            <a:picLocks noChangeAspect="1" noChangeArrowheads="1"/>
          </p:cNvPicPr>
          <p:nvPr/>
        </p:nvPicPr>
        <p:blipFill rotWithShape="1">
          <a:blip r:embed="rId2" cstate="print"/>
          <a:srcRect l="13285" t="84639" r="14660" b="3026"/>
          <a:stretch/>
        </p:blipFill>
        <p:spPr bwMode="auto">
          <a:xfrm>
            <a:off x="48761" y="5013176"/>
            <a:ext cx="9131751" cy="1853208"/>
          </a:xfrm>
          <a:prstGeom prst="rect">
            <a:avLst/>
          </a:prstGeom>
          <a:noFill/>
          <a:ln w="9525">
            <a:solidFill>
              <a:schemeClr val="tx2">
                <a:lumMod val="60000"/>
                <a:lumOff val="40000"/>
              </a:schemeClr>
            </a:solidFill>
            <a:miter lim="800000"/>
            <a:headEnd/>
            <a:tailEnd/>
          </a:ln>
        </p:spPr>
      </p:pic>
      <p:sp>
        <p:nvSpPr>
          <p:cNvPr id="2" name="Texto explicativo em forma de nuvem 1">
            <a:hlinkClick r:id="rId3" action="ppaction://hlinkpres?slideindex=1&amp;slidetitle="/>
          </p:cNvPr>
          <p:cNvSpPr/>
          <p:nvPr/>
        </p:nvSpPr>
        <p:spPr>
          <a:xfrm>
            <a:off x="8892480" y="4797152"/>
            <a:ext cx="239270" cy="2160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2694" t="22320" r="14660" b="3971"/>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rotWithShape="1">
          <a:blip r:embed="rId2" cstate="print"/>
          <a:srcRect l="12586" t="85906" r="14768" b="3259"/>
          <a:stretch/>
        </p:blipFill>
        <p:spPr bwMode="auto">
          <a:xfrm>
            <a:off x="-11183" y="3861048"/>
            <a:ext cx="9144000" cy="3024336"/>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3285" t="32715" r="16731" b="23536"/>
          <a:stretch>
            <a:fillRect/>
          </a:stretch>
        </p:blipFill>
        <p:spPr bwMode="auto">
          <a:xfrm>
            <a:off x="0" y="91092"/>
            <a:ext cx="8964488" cy="4634052"/>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3285" t="85060" r="16731" b="4743"/>
          <a:stretch>
            <a:fillRect/>
          </a:stretch>
        </p:blipFill>
        <p:spPr bwMode="auto">
          <a:xfrm>
            <a:off x="0" y="4581128"/>
            <a:ext cx="8964488" cy="2060848"/>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7160" t="30825" r="24409" b="26065"/>
          <a:stretch>
            <a:fillRect/>
          </a:stretch>
        </p:blipFill>
        <p:spPr bwMode="auto">
          <a:xfrm>
            <a:off x="1691680" y="0"/>
            <a:ext cx="5904656" cy="3284984"/>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3285" t="85165" r="15841" b="5861"/>
          <a:stretch>
            <a:fillRect/>
          </a:stretch>
        </p:blipFill>
        <p:spPr bwMode="auto">
          <a:xfrm>
            <a:off x="152400" y="3573016"/>
            <a:ext cx="8640960" cy="2952328"/>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2394" t="82591" r="14069" b="11841"/>
          <a:stretch>
            <a:fillRect/>
          </a:stretch>
        </p:blipFill>
        <p:spPr bwMode="auto">
          <a:xfrm>
            <a:off x="178496" y="4725144"/>
            <a:ext cx="8965504" cy="2132856"/>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31885" t="20430" r="32678" b="18505"/>
          <a:stretch>
            <a:fillRect/>
          </a:stretch>
        </p:blipFill>
        <p:spPr bwMode="auto">
          <a:xfrm>
            <a:off x="0" y="0"/>
            <a:ext cx="9144000" cy="4653136"/>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9482" t="29880" r="20866" b="30790"/>
          <a:stretch>
            <a:fillRect/>
          </a:stretch>
        </p:blipFill>
        <p:spPr bwMode="auto">
          <a:xfrm>
            <a:off x="755576" y="0"/>
            <a:ext cx="7272808" cy="3861048"/>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2395" t="81855" r="13778" b="8695"/>
          <a:stretch>
            <a:fillRect/>
          </a:stretch>
        </p:blipFill>
        <p:spPr bwMode="auto">
          <a:xfrm>
            <a:off x="0" y="4221088"/>
            <a:ext cx="9001000" cy="2376264"/>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36019" t="28935" r="35631" b="30431"/>
          <a:stretch>
            <a:fillRect/>
          </a:stretch>
        </p:blipFill>
        <p:spPr bwMode="auto">
          <a:xfrm>
            <a:off x="2483768" y="188640"/>
            <a:ext cx="3456384" cy="3096344"/>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2394" t="82799" r="13777" b="8696"/>
          <a:stretch>
            <a:fillRect/>
          </a:stretch>
        </p:blipFill>
        <p:spPr bwMode="auto">
          <a:xfrm>
            <a:off x="0" y="3717032"/>
            <a:ext cx="9001000" cy="2664296"/>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3285" t="20430" r="14069" b="19450"/>
          <a:stretch>
            <a:fillRect/>
          </a:stretch>
        </p:blipFill>
        <p:spPr bwMode="auto">
          <a:xfrm>
            <a:off x="0" y="0"/>
            <a:ext cx="8856984" cy="4581128"/>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3285" t="81385" r="14069" b="7751"/>
          <a:stretch>
            <a:fillRect/>
          </a:stretch>
        </p:blipFill>
        <p:spPr bwMode="auto">
          <a:xfrm>
            <a:off x="152400" y="4509120"/>
            <a:ext cx="8856984" cy="2348880"/>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33657" t="23265" r="29134" b="27010"/>
          <a:stretch>
            <a:fillRect/>
          </a:stretch>
        </p:blipFill>
        <p:spPr bwMode="auto">
          <a:xfrm>
            <a:off x="2483768" y="0"/>
            <a:ext cx="4536504" cy="378904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13285" t="81385" r="14069" b="7751"/>
          <a:stretch>
            <a:fillRect/>
          </a:stretch>
        </p:blipFill>
        <p:spPr bwMode="auto">
          <a:xfrm>
            <a:off x="152400" y="3717032"/>
            <a:ext cx="8856984" cy="2880320"/>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18434" name="Espaço Reservado para Conteúdo 1"/>
          <p:cNvSpPr>
            <a:spLocks noGrp="1"/>
          </p:cNvSpPr>
          <p:nvPr>
            <p:ph idx="1"/>
          </p:nvPr>
        </p:nvSpPr>
        <p:spPr/>
        <p:txBody>
          <a:bodyPr/>
          <a:lstStyle/>
          <a:p>
            <a:pPr algn="ctr" eaLnBrk="1" hangingPunct="1"/>
            <a:r>
              <a:rPr lang="en-US" altLang="pt-BR" sz="3200"/>
              <a:t>Questões voltadas para a interpretação</a:t>
            </a:r>
          </a:p>
          <a:p>
            <a:pPr algn="ctr" eaLnBrk="1" hangingPunct="1">
              <a:buFont typeface="Wingdings 3" pitchFamily="18" charset="2"/>
              <a:buNone/>
            </a:pPr>
            <a:endParaRPr lang="en-US" altLang="pt-BR" sz="3200"/>
          </a:p>
          <a:p>
            <a:pPr algn="ctr" eaLnBrk="1" hangingPunct="1">
              <a:buFont typeface="Wingdings 3" pitchFamily="18" charset="2"/>
              <a:buNone/>
            </a:pPr>
            <a:endParaRPr lang="en-US" altLang="pt-BR" sz="3200"/>
          </a:p>
          <a:p>
            <a:pPr algn="ctr" eaLnBrk="1" hangingPunct="1">
              <a:buFont typeface="Wingdings 3" pitchFamily="18" charset="2"/>
              <a:buNone/>
            </a:pPr>
            <a:endParaRPr lang="en-US" altLang="pt-BR" sz="3200"/>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O que é interpretar?</a:t>
            </a:r>
          </a:p>
          <a:p>
            <a:pPr algn="ctr" eaLnBrk="1" hangingPunct="1">
              <a:buFont typeface="Wingdings 3" pitchFamily="18" charset="2"/>
              <a:buNone/>
            </a:pPr>
            <a:endParaRPr lang="pt-BR" altLang="pt-BR" sz="3200"/>
          </a:p>
        </p:txBody>
      </p:sp>
      <p:sp>
        <p:nvSpPr>
          <p:cNvPr id="4" name="Seta para baixo 3"/>
          <p:cNvSpPr/>
          <p:nvPr/>
        </p:nvSpPr>
        <p:spPr>
          <a:xfrm>
            <a:off x="4356100" y="3068638"/>
            <a:ext cx="557213" cy="979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700808"/>
          </a:xfrm>
        </p:spPr>
        <p:txBody>
          <a:bodyPr>
            <a:normAutofit/>
          </a:bodyPr>
          <a:lstStyle/>
          <a:p>
            <a:r>
              <a:rPr lang="pt-BR" dirty="0"/>
              <a:t>       Como fazer uma boa prova?</a:t>
            </a:r>
            <a:br>
              <a:rPr lang="pt-BR" dirty="0"/>
            </a:br>
            <a:r>
              <a:rPr lang="pt-BR" dirty="0"/>
              <a:t>     As principais dicas:</a:t>
            </a:r>
          </a:p>
        </p:txBody>
      </p:sp>
      <p:pic>
        <p:nvPicPr>
          <p:cNvPr id="5" name="Espaço Reservado para Conteúdo 4" descr="Estados-Unidos-01.gif"/>
          <p:cNvPicPr>
            <a:picLocks noGrp="1" noChangeAspect="1"/>
          </p:cNvPicPr>
          <p:nvPr>
            <p:ph sz="half" idx="1"/>
          </p:nvPr>
        </p:nvPicPr>
        <p:blipFill>
          <a:blip r:embed="rId2" cstate="print"/>
          <a:stretch>
            <a:fillRect/>
          </a:stretch>
        </p:blipFill>
        <p:spPr>
          <a:xfrm flipH="1">
            <a:off x="-1" y="0"/>
            <a:ext cx="1691680" cy="6858000"/>
          </a:xfrm>
        </p:spPr>
      </p:pic>
      <p:sp>
        <p:nvSpPr>
          <p:cNvPr id="4" name="Espaço Reservado para Conteúdo 3"/>
          <p:cNvSpPr>
            <a:spLocks noGrp="1"/>
          </p:cNvSpPr>
          <p:nvPr>
            <p:ph sz="half" idx="2"/>
          </p:nvPr>
        </p:nvSpPr>
        <p:spPr>
          <a:xfrm>
            <a:off x="1907704" y="1600200"/>
            <a:ext cx="6779096" cy="5069160"/>
          </a:xfrm>
        </p:spPr>
        <p:txBody>
          <a:bodyPr>
            <a:noAutofit/>
          </a:bodyPr>
          <a:lstStyle/>
          <a:p>
            <a:endParaRPr lang="pt-BR" sz="3200" b="1" i="1" dirty="0"/>
          </a:p>
          <a:p>
            <a:r>
              <a:rPr lang="pt-BR" sz="3200" b="1" dirty="0"/>
              <a:t>Respire atualidade</a:t>
            </a:r>
          </a:p>
          <a:p>
            <a:r>
              <a:rPr lang="pt-BR" sz="3200" b="1" dirty="0"/>
              <a:t>Pegadinha de imagem</a:t>
            </a:r>
          </a:p>
          <a:p>
            <a:r>
              <a:rPr lang="pt-BR" sz="3200" b="1" dirty="0"/>
              <a:t>Falsos cognatos</a:t>
            </a:r>
          </a:p>
          <a:p>
            <a:r>
              <a:rPr lang="pt-BR" sz="3200" b="1" dirty="0"/>
              <a:t>Interprete o texto</a:t>
            </a:r>
          </a:p>
          <a:p>
            <a:r>
              <a:rPr lang="pt-BR" sz="3200" b="1" dirty="0"/>
              <a:t>Não enrosque</a:t>
            </a:r>
          </a:p>
          <a:p>
            <a:r>
              <a:rPr lang="pt-BR" sz="3200" b="1" dirty="0"/>
              <a:t>Leia o principal</a:t>
            </a:r>
          </a:p>
          <a:p>
            <a:r>
              <a:rPr lang="pt-BR" sz="3200" b="1" dirty="0"/>
              <a:t>Treine</a:t>
            </a:r>
          </a:p>
          <a:p>
            <a:r>
              <a:rPr lang="pt-BR" sz="3200" b="1" dirty="0"/>
              <a:t>Material a ser consultado</a:t>
            </a:r>
          </a:p>
          <a:p>
            <a:pPr>
              <a:buNone/>
            </a:pPr>
            <a:r>
              <a:rPr lang="pt-BR" sz="3200" b="1" dirty="0"/>
              <a:t> </a:t>
            </a:r>
            <a:endParaRPr lang="pt-BR" sz="3200" dirty="0"/>
          </a:p>
          <a:p>
            <a:pPr>
              <a:buNone/>
            </a:pPr>
            <a:r>
              <a:rPr lang="pt-BR" sz="3200" dirty="0"/>
              <a:t>    </a:t>
            </a:r>
          </a:p>
          <a:p>
            <a:endParaRPr lang="pt-BR" sz="3200"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9144000" cy="1196752"/>
          </a:xfrm>
        </p:spPr>
        <p:txBody>
          <a:bodyPr/>
          <a:lstStyle/>
          <a:p>
            <a:r>
              <a:rPr lang="pt-BR" dirty="0"/>
              <a:t>Ler  sempre é importante</a:t>
            </a:r>
          </a:p>
        </p:txBody>
      </p:sp>
      <p:pic>
        <p:nvPicPr>
          <p:cNvPr id="5" name="Espaço Reservado para Conteúdo 4" descr="Science%20cover.jpg"/>
          <p:cNvPicPr>
            <a:picLocks noGrp="1" noChangeAspect="1"/>
          </p:cNvPicPr>
          <p:nvPr>
            <p:ph sz="half" idx="1"/>
          </p:nvPr>
        </p:nvPicPr>
        <p:blipFill>
          <a:blip r:embed="rId2" cstate="print"/>
          <a:stretch>
            <a:fillRect/>
          </a:stretch>
        </p:blipFill>
        <p:spPr>
          <a:xfrm>
            <a:off x="-1" y="1196752"/>
            <a:ext cx="4427984" cy="5661248"/>
          </a:xfrm>
        </p:spPr>
      </p:pic>
      <p:pic>
        <p:nvPicPr>
          <p:cNvPr id="6" name="Espaço Reservado para Conteúdo 5" descr="Speakup1.jpg"/>
          <p:cNvPicPr>
            <a:picLocks noGrp="1" noChangeAspect="1"/>
          </p:cNvPicPr>
          <p:nvPr>
            <p:ph sz="half" idx="2"/>
          </p:nvPr>
        </p:nvPicPr>
        <p:blipFill>
          <a:blip r:embed="rId3" cstate="print"/>
          <a:stretch>
            <a:fillRect/>
          </a:stretch>
        </p:blipFill>
        <p:spPr>
          <a:xfrm>
            <a:off x="5023907" y="1600200"/>
            <a:ext cx="3287185" cy="4525963"/>
          </a:xfr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6000" dirty="0"/>
              <a:t>Diversos tipos de notícias</a:t>
            </a:r>
          </a:p>
        </p:txBody>
      </p:sp>
      <p:pic>
        <p:nvPicPr>
          <p:cNvPr id="5" name="Espaço Reservado para Conteúdo 4" descr="189670client09.jpg"/>
          <p:cNvPicPr>
            <a:picLocks noGrp="1" noChangeAspect="1"/>
          </p:cNvPicPr>
          <p:nvPr>
            <p:ph sz="half" idx="1"/>
          </p:nvPr>
        </p:nvPicPr>
        <p:blipFill>
          <a:blip r:embed="rId2" cstate="print"/>
          <a:stretch>
            <a:fillRect/>
          </a:stretch>
        </p:blipFill>
        <p:spPr>
          <a:xfrm>
            <a:off x="0" y="1412776"/>
            <a:ext cx="4215344" cy="5445224"/>
          </a:xfrm>
        </p:spPr>
      </p:pic>
      <p:pic>
        <p:nvPicPr>
          <p:cNvPr id="6" name="Espaço Reservado para Conteúdo 5" descr="NewScientist.jpg"/>
          <p:cNvPicPr>
            <a:picLocks noGrp="1" noChangeAspect="1"/>
          </p:cNvPicPr>
          <p:nvPr>
            <p:ph sz="half" idx="2"/>
          </p:nvPr>
        </p:nvPicPr>
        <p:blipFill>
          <a:blip r:embed="rId3" cstate="print"/>
          <a:stretch>
            <a:fillRect/>
          </a:stretch>
        </p:blipFill>
        <p:spPr>
          <a:xfrm>
            <a:off x="5000625" y="1662906"/>
            <a:ext cx="3333750" cy="4400550"/>
          </a:xfr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583362"/>
          </a:xfrm>
        </p:spPr>
        <p:txBody>
          <a:bodyPr>
            <a:normAutofit/>
          </a:bodyPr>
          <a:lstStyle/>
          <a:p>
            <a:br>
              <a:rPr lang="pt-BR" sz="3600" dirty="0"/>
            </a:br>
            <a:br>
              <a:rPr lang="pt-BR" sz="3600" dirty="0"/>
            </a:br>
            <a:br>
              <a:rPr lang="pt-BR" sz="3600" dirty="0"/>
            </a:br>
            <a:br>
              <a:rPr lang="pt-BR" sz="3600" dirty="0"/>
            </a:br>
            <a:br>
              <a:rPr lang="pt-BR" sz="3600" dirty="0"/>
            </a:br>
            <a:br>
              <a:rPr lang="pt-BR" sz="3600" dirty="0"/>
            </a:br>
            <a:br>
              <a:rPr lang="pt-BR" sz="3600" dirty="0"/>
            </a:br>
            <a:br>
              <a:rPr lang="pt-BR" sz="3600" dirty="0"/>
            </a:br>
            <a:r>
              <a:rPr lang="pt-BR" sz="7200" dirty="0">
                <a:hlinkClick r:id="rId2" action="ppaction://hlinkpres?slideindex=1&amp;slidetitle="/>
              </a:rPr>
              <a:t>Falsos</a:t>
            </a:r>
            <a:r>
              <a:rPr lang="pt-BR" sz="7200" dirty="0"/>
              <a:t> </a:t>
            </a:r>
            <a:r>
              <a:rPr lang="pt-BR" sz="7200" dirty="0">
                <a:hlinkClick r:id="rId3" action="ppaction://hlinkpres?slideindex=1&amp;slidetitle="/>
              </a:rPr>
              <a:t>cognatos</a:t>
            </a:r>
            <a:endParaRPr lang="pt-BR" sz="7200" dirty="0"/>
          </a:p>
        </p:txBody>
      </p:sp>
      <p:pic>
        <p:nvPicPr>
          <p:cNvPr id="2050" name="Picture 2" descr="C:\Users\KLEVERSON\Desktop\AULAO ENEM\push-pull2.png">
            <a:hlinkClick r:id="rId2" action="ppaction://hlinkpres?slideindex=1&amp;slidetitle="/>
          </p:cNvPr>
          <p:cNvPicPr>
            <a:picLocks noChangeAspect="1" noChangeArrowheads="1"/>
          </p:cNvPicPr>
          <p:nvPr/>
        </p:nvPicPr>
        <p:blipFill>
          <a:blip r:embed="rId4" cstate="print"/>
          <a:srcRect/>
          <a:stretch>
            <a:fillRect/>
          </a:stretch>
        </p:blipFill>
        <p:spPr bwMode="auto">
          <a:xfrm>
            <a:off x="0" y="1"/>
            <a:ext cx="9144000" cy="5445223"/>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348880"/>
            <a:ext cx="6552728" cy="4320480"/>
          </a:xfrm>
        </p:spPr>
        <p:txBody>
          <a:bodyPr>
            <a:noAutofit/>
          </a:bodyPr>
          <a:lstStyle/>
          <a:p>
            <a:pPr algn="l"/>
            <a:r>
              <a:rPr lang="pt-BR" sz="3600" dirty="0"/>
              <a:t>                                                                             Falsos cognatos ou falsos amigos são palavras normalmente</a:t>
            </a:r>
            <a:br>
              <a:rPr lang="pt-BR" sz="3600" dirty="0"/>
            </a:br>
            <a:r>
              <a:rPr lang="pt-BR" sz="3600" dirty="0"/>
              <a:t>derivadas</a:t>
            </a:r>
            <a:br>
              <a:rPr lang="pt-BR" sz="3600" dirty="0"/>
            </a:br>
            <a:r>
              <a:rPr lang="pt-BR" sz="3600" dirty="0"/>
              <a:t>do latim que aparecem em diferentes  idiomas,mas que ao longo dos tempos acabaram adquirindo significados diferentes. </a:t>
            </a:r>
            <a:br>
              <a:rPr lang="pt-BR" sz="3600" dirty="0"/>
            </a:br>
            <a:br>
              <a:rPr lang="pt-BR" sz="3600" dirty="0"/>
            </a:br>
            <a:br>
              <a:rPr lang="pt-BR" sz="3600" dirty="0"/>
            </a:br>
            <a:br>
              <a:rPr lang="pt-BR" sz="3600" dirty="0"/>
            </a:br>
            <a:br>
              <a:rPr lang="pt-BR" sz="3600" dirty="0"/>
            </a:br>
            <a:br>
              <a:rPr lang="pt-BR" sz="3600" dirty="0"/>
            </a:br>
            <a:endParaRPr lang="pt-BR" sz="3600" dirty="0"/>
          </a:p>
        </p:txBody>
      </p:sp>
      <p:pic>
        <p:nvPicPr>
          <p:cNvPr id="4" name="Picture 2" descr="C:\Users\KLEVERSON\Desktop\AULAO ENEM\push-pull2.png"/>
          <p:cNvPicPr>
            <a:picLocks noChangeAspect="1" noChangeArrowheads="1"/>
          </p:cNvPicPr>
          <p:nvPr/>
        </p:nvPicPr>
        <p:blipFill>
          <a:blip r:embed="rId2" cstate="print"/>
          <a:srcRect/>
          <a:stretch>
            <a:fillRect/>
          </a:stretch>
        </p:blipFill>
        <p:spPr bwMode="auto">
          <a:xfrm>
            <a:off x="6516216" y="1"/>
            <a:ext cx="2627784" cy="6858000"/>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417638"/>
          </a:xfrm>
        </p:spPr>
        <p:txBody>
          <a:bodyPr/>
          <a:lstStyle/>
          <a:p>
            <a:r>
              <a:rPr lang="pt-BR" dirty="0"/>
              <a:t>Pronomes Interrogativos</a:t>
            </a:r>
          </a:p>
        </p:txBody>
      </p:sp>
      <p:sp>
        <p:nvSpPr>
          <p:cNvPr id="3" name="Espaço Reservado para Texto 2"/>
          <p:cNvSpPr>
            <a:spLocks noGrp="1"/>
          </p:cNvSpPr>
          <p:nvPr>
            <p:ph type="body" idx="1"/>
          </p:nvPr>
        </p:nvSpPr>
        <p:spPr>
          <a:xfrm>
            <a:off x="457200" y="1124745"/>
            <a:ext cx="8219256" cy="936104"/>
          </a:xfrm>
        </p:spPr>
        <p:txBody>
          <a:bodyPr>
            <a:normAutofit/>
          </a:bodyPr>
          <a:lstStyle/>
          <a:p>
            <a:r>
              <a:rPr lang="pt-BR" dirty="0"/>
              <a:t>Os pronomes interrogativos em inglês são os primeiros elementos  que podem aparecer numa sentença interrogativa</a:t>
            </a:r>
          </a:p>
        </p:txBody>
      </p:sp>
      <p:sp>
        <p:nvSpPr>
          <p:cNvPr id="4" name="Espaço Reservado para Conteúdo 3"/>
          <p:cNvSpPr>
            <a:spLocks noGrp="1"/>
          </p:cNvSpPr>
          <p:nvPr>
            <p:ph sz="half" idx="2"/>
          </p:nvPr>
        </p:nvSpPr>
        <p:spPr>
          <a:xfrm>
            <a:off x="457200" y="2348881"/>
            <a:ext cx="4040188" cy="3777282"/>
          </a:xfrm>
        </p:spPr>
        <p:txBody>
          <a:bodyPr/>
          <a:lstStyle/>
          <a:p>
            <a:r>
              <a:rPr lang="pt-BR" dirty="0" err="1"/>
              <a:t>What</a:t>
            </a:r>
            <a:r>
              <a:rPr lang="pt-BR" dirty="0"/>
              <a:t> (o que,que,qual)</a:t>
            </a:r>
          </a:p>
          <a:p>
            <a:r>
              <a:rPr lang="pt-BR" dirty="0" err="1"/>
              <a:t>When</a:t>
            </a:r>
            <a:r>
              <a:rPr lang="pt-BR" dirty="0"/>
              <a:t> ( quando)</a:t>
            </a:r>
          </a:p>
          <a:p>
            <a:r>
              <a:rPr lang="pt-BR" dirty="0" err="1"/>
              <a:t>Where</a:t>
            </a:r>
            <a:r>
              <a:rPr lang="pt-BR" dirty="0"/>
              <a:t>(onde)</a:t>
            </a:r>
          </a:p>
          <a:p>
            <a:r>
              <a:rPr lang="pt-BR" dirty="0" err="1"/>
              <a:t>Why</a:t>
            </a:r>
            <a:r>
              <a:rPr lang="pt-BR" dirty="0"/>
              <a:t> (por que)</a:t>
            </a:r>
          </a:p>
          <a:p>
            <a:r>
              <a:rPr lang="pt-BR" dirty="0"/>
              <a:t>Who (quem)</a:t>
            </a:r>
          </a:p>
          <a:p>
            <a:endParaRPr lang="pt-BR" dirty="0"/>
          </a:p>
          <a:p>
            <a:endParaRPr lang="pt-BR" dirty="0"/>
          </a:p>
        </p:txBody>
      </p:sp>
      <p:sp>
        <p:nvSpPr>
          <p:cNvPr id="6" name="Espaço Reservado para Conteúdo 5"/>
          <p:cNvSpPr>
            <a:spLocks noGrp="1"/>
          </p:cNvSpPr>
          <p:nvPr>
            <p:ph sz="quarter" idx="4"/>
          </p:nvPr>
        </p:nvSpPr>
        <p:spPr>
          <a:xfrm>
            <a:off x="4645025" y="2276873"/>
            <a:ext cx="4041775" cy="3849290"/>
          </a:xfrm>
        </p:spPr>
        <p:txBody>
          <a:bodyPr/>
          <a:lstStyle/>
          <a:p>
            <a:r>
              <a:rPr lang="pt-BR" dirty="0" err="1"/>
              <a:t>How</a:t>
            </a:r>
            <a:r>
              <a:rPr lang="pt-BR" dirty="0"/>
              <a:t> (como)</a:t>
            </a:r>
          </a:p>
          <a:p>
            <a:r>
              <a:rPr lang="pt-BR" dirty="0" err="1"/>
              <a:t>Which</a:t>
            </a:r>
            <a:r>
              <a:rPr lang="pt-BR" dirty="0"/>
              <a:t>(qual,quem para objeto)</a:t>
            </a:r>
          </a:p>
          <a:p>
            <a:r>
              <a:rPr lang="pt-BR" dirty="0" err="1"/>
              <a:t>Whose</a:t>
            </a:r>
            <a:r>
              <a:rPr lang="pt-BR" dirty="0"/>
              <a:t>(de quem)</a:t>
            </a:r>
          </a:p>
          <a:p>
            <a:endParaRPr lang="pt-BR" dirty="0"/>
          </a:p>
        </p:txBody>
      </p:sp>
      <p:pic>
        <p:nvPicPr>
          <p:cNvPr id="7" name="Imagem 6" descr="verbos_regulares_de_ingles.jpg"/>
          <p:cNvPicPr>
            <a:picLocks noChangeAspect="1"/>
          </p:cNvPicPr>
          <p:nvPr/>
        </p:nvPicPr>
        <p:blipFill>
          <a:blip r:embed="rId2" cstate="print"/>
          <a:stretch>
            <a:fillRect/>
          </a:stretch>
        </p:blipFill>
        <p:spPr>
          <a:xfrm>
            <a:off x="0" y="4653136"/>
            <a:ext cx="9144000" cy="2204864"/>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74638"/>
            <a:ext cx="8291264" cy="1143000"/>
          </a:xfrm>
        </p:spPr>
        <p:txBody>
          <a:bodyPr/>
          <a:lstStyle/>
          <a:p>
            <a:r>
              <a:rPr lang="pt-BR" dirty="0"/>
              <a:t>Tempos Verbais</a:t>
            </a:r>
          </a:p>
        </p:txBody>
      </p:sp>
      <p:sp>
        <p:nvSpPr>
          <p:cNvPr id="3" name="Espaço Reservado para Texto 2"/>
          <p:cNvSpPr>
            <a:spLocks noGrp="1"/>
          </p:cNvSpPr>
          <p:nvPr>
            <p:ph type="body" idx="1"/>
          </p:nvPr>
        </p:nvSpPr>
        <p:spPr>
          <a:xfrm>
            <a:off x="457200" y="1535113"/>
            <a:ext cx="8291264" cy="639762"/>
          </a:xfrm>
        </p:spPr>
        <p:txBody>
          <a:bodyPr>
            <a:normAutofit fontScale="85000" lnSpcReduction="20000"/>
          </a:bodyPr>
          <a:lstStyle/>
          <a:p>
            <a:r>
              <a:rPr lang="pt-BR" dirty="0"/>
              <a:t> Os tempos verbais situam o fato ou a ação verbal dentro de determinado momento ( durante o ato da comunicação, antes, ou depois dele).</a:t>
            </a:r>
          </a:p>
          <a:p>
            <a:endParaRPr lang="pt-BR" dirty="0"/>
          </a:p>
        </p:txBody>
      </p:sp>
      <p:pic>
        <p:nvPicPr>
          <p:cNvPr id="10" name="Espaço Reservado para Conteúdo 9" descr="9122029_1.jpg"/>
          <p:cNvPicPr>
            <a:picLocks noGrp="1" noChangeAspect="1"/>
          </p:cNvPicPr>
          <p:nvPr>
            <p:ph sz="half" idx="2"/>
          </p:nvPr>
        </p:nvPicPr>
        <p:blipFill>
          <a:blip r:embed="rId2" cstate="print"/>
          <a:stretch>
            <a:fillRect/>
          </a:stretch>
        </p:blipFill>
        <p:spPr>
          <a:xfrm>
            <a:off x="5103812" y="1988840"/>
            <a:ext cx="4040188" cy="2883078"/>
          </a:xfrm>
        </p:spPr>
      </p:pic>
      <p:sp>
        <p:nvSpPr>
          <p:cNvPr id="6" name="Espaço Reservado para Conteúdo 5"/>
          <p:cNvSpPr>
            <a:spLocks noGrp="1"/>
          </p:cNvSpPr>
          <p:nvPr>
            <p:ph sz="quarter" idx="4"/>
          </p:nvPr>
        </p:nvSpPr>
        <p:spPr>
          <a:xfrm>
            <a:off x="0" y="2852936"/>
            <a:ext cx="6228184" cy="3384376"/>
          </a:xfrm>
        </p:spPr>
        <p:txBody>
          <a:bodyPr>
            <a:normAutofit lnSpcReduction="10000"/>
          </a:bodyPr>
          <a:lstStyle/>
          <a:p>
            <a:pPr>
              <a:buNone/>
            </a:pPr>
            <a:r>
              <a:rPr lang="pt-BR" b="1" dirty="0" err="1"/>
              <a:t>Present</a:t>
            </a:r>
            <a:r>
              <a:rPr lang="pt-BR" b="1" dirty="0"/>
              <a:t> </a:t>
            </a:r>
            <a:r>
              <a:rPr lang="pt-BR" b="1" dirty="0" err="1"/>
              <a:t>Perfect</a:t>
            </a:r>
            <a:r>
              <a:rPr lang="pt-BR" b="1" dirty="0"/>
              <a:t>  Tense</a:t>
            </a:r>
          </a:p>
          <a:p>
            <a:pPr>
              <a:buNone/>
            </a:pPr>
            <a:r>
              <a:rPr lang="pt-BR" dirty="0"/>
              <a:t>Estrutura:sujeito+</a:t>
            </a:r>
            <a:r>
              <a:rPr lang="pt-BR" dirty="0" err="1"/>
              <a:t>have</a:t>
            </a:r>
            <a:r>
              <a:rPr lang="pt-BR" dirty="0"/>
              <a:t>/</a:t>
            </a:r>
            <a:r>
              <a:rPr lang="pt-BR" dirty="0" err="1"/>
              <a:t>has</a:t>
            </a:r>
            <a:r>
              <a:rPr lang="pt-BR" dirty="0"/>
              <a:t> +verbo no</a:t>
            </a:r>
          </a:p>
          <a:p>
            <a:pPr>
              <a:buNone/>
            </a:pPr>
            <a:r>
              <a:rPr lang="pt-BR" dirty="0"/>
              <a:t>particípio.</a:t>
            </a:r>
          </a:p>
          <a:p>
            <a:pPr>
              <a:buNone/>
            </a:pPr>
            <a:r>
              <a:rPr lang="pt-BR" dirty="0"/>
              <a:t>Ex:I </a:t>
            </a:r>
            <a:r>
              <a:rPr lang="pt-BR" dirty="0" err="1"/>
              <a:t>have</a:t>
            </a:r>
            <a:r>
              <a:rPr lang="pt-BR" dirty="0"/>
              <a:t> </a:t>
            </a:r>
            <a:r>
              <a:rPr lang="pt-BR" dirty="0" err="1"/>
              <a:t>seen</a:t>
            </a:r>
            <a:r>
              <a:rPr lang="pt-BR" dirty="0"/>
              <a:t> </a:t>
            </a:r>
            <a:r>
              <a:rPr lang="pt-BR" dirty="0" err="1"/>
              <a:t>this</a:t>
            </a:r>
            <a:r>
              <a:rPr lang="pt-BR" dirty="0"/>
              <a:t> </a:t>
            </a:r>
            <a:r>
              <a:rPr lang="pt-BR" dirty="0" err="1"/>
              <a:t>film</a:t>
            </a:r>
            <a:r>
              <a:rPr lang="pt-BR" dirty="0"/>
              <a:t> </a:t>
            </a:r>
            <a:r>
              <a:rPr lang="pt-BR" dirty="0" err="1"/>
              <a:t>before</a:t>
            </a:r>
            <a:r>
              <a:rPr lang="pt-BR" dirty="0"/>
              <a:t>.</a:t>
            </a:r>
          </a:p>
          <a:p>
            <a:pPr>
              <a:buNone/>
            </a:pPr>
            <a:r>
              <a:rPr lang="pt-BR" b="1" dirty="0" err="1"/>
              <a:t>Present</a:t>
            </a:r>
            <a:r>
              <a:rPr lang="pt-BR" b="1" dirty="0"/>
              <a:t>  </a:t>
            </a:r>
            <a:r>
              <a:rPr lang="pt-BR" b="1" dirty="0" err="1"/>
              <a:t>Perfect</a:t>
            </a:r>
            <a:r>
              <a:rPr lang="pt-BR" b="1" dirty="0"/>
              <a:t> </a:t>
            </a:r>
            <a:r>
              <a:rPr lang="pt-BR" b="1" dirty="0" err="1"/>
              <a:t>Continuous</a:t>
            </a:r>
            <a:endParaRPr lang="pt-BR" b="1" dirty="0"/>
          </a:p>
          <a:p>
            <a:pPr>
              <a:buNone/>
            </a:pPr>
            <a:r>
              <a:rPr lang="pt-BR" dirty="0"/>
              <a:t>Estrutura:Sujeito+</a:t>
            </a:r>
            <a:r>
              <a:rPr lang="pt-BR" dirty="0" err="1"/>
              <a:t>have</a:t>
            </a:r>
            <a:r>
              <a:rPr lang="pt-BR" dirty="0"/>
              <a:t>/</a:t>
            </a:r>
            <a:r>
              <a:rPr lang="pt-BR" dirty="0" err="1"/>
              <a:t>has</a:t>
            </a:r>
            <a:r>
              <a:rPr lang="pt-BR" dirty="0"/>
              <a:t>+</a:t>
            </a:r>
            <a:r>
              <a:rPr lang="pt-BR" dirty="0" err="1"/>
              <a:t>been</a:t>
            </a:r>
            <a:r>
              <a:rPr lang="pt-BR" dirty="0"/>
              <a:t>+verbo+</a:t>
            </a:r>
            <a:r>
              <a:rPr lang="pt-BR" dirty="0" err="1"/>
              <a:t>ing</a:t>
            </a:r>
            <a:endParaRPr lang="pt-BR" dirty="0"/>
          </a:p>
          <a:p>
            <a:pPr>
              <a:buNone/>
            </a:pPr>
            <a:r>
              <a:rPr lang="pt-BR" dirty="0"/>
              <a:t>Ex:Mr. Smith </a:t>
            </a:r>
            <a:r>
              <a:rPr lang="pt-BR" dirty="0" err="1"/>
              <a:t>has</a:t>
            </a:r>
            <a:r>
              <a:rPr lang="pt-BR" dirty="0"/>
              <a:t> </a:t>
            </a:r>
            <a:r>
              <a:rPr lang="pt-BR" dirty="0" err="1"/>
              <a:t>been</a:t>
            </a:r>
            <a:r>
              <a:rPr lang="pt-BR" dirty="0"/>
              <a:t> </a:t>
            </a:r>
            <a:r>
              <a:rPr lang="pt-BR" dirty="0" err="1"/>
              <a:t>teaching</a:t>
            </a:r>
            <a:r>
              <a:rPr lang="pt-BR" dirty="0"/>
              <a:t>  </a:t>
            </a:r>
            <a:r>
              <a:rPr lang="pt-BR" dirty="0" err="1"/>
              <a:t>math</a:t>
            </a:r>
            <a:r>
              <a:rPr lang="pt-BR" dirty="0"/>
              <a:t>  for </a:t>
            </a:r>
            <a:r>
              <a:rPr lang="pt-BR" dirty="0" err="1"/>
              <a:t>ten</a:t>
            </a:r>
            <a:r>
              <a:rPr lang="pt-BR" dirty="0"/>
              <a:t> </a:t>
            </a:r>
            <a:r>
              <a:rPr lang="pt-BR" dirty="0" err="1"/>
              <a:t>years</a:t>
            </a:r>
            <a:r>
              <a:rPr lang="pt-BR" dirty="0"/>
              <a:t>.</a:t>
            </a:r>
          </a:p>
          <a:p>
            <a:endParaRPr lang="pt-BR" dirty="0"/>
          </a:p>
        </p:txBody>
      </p:sp>
      <p:pic>
        <p:nvPicPr>
          <p:cNvPr id="11" name="Imagem 10" descr="Estados-Unidos.jpg"/>
          <p:cNvPicPr>
            <a:picLocks noChangeAspect="1"/>
          </p:cNvPicPr>
          <p:nvPr/>
        </p:nvPicPr>
        <p:blipFill>
          <a:blip r:embed="rId3" cstate="print"/>
          <a:stretch>
            <a:fillRect/>
          </a:stretch>
        </p:blipFill>
        <p:spPr>
          <a:xfrm>
            <a:off x="0" y="0"/>
            <a:ext cx="9144000" cy="620688"/>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a:t>
            </a:r>
            <a:r>
              <a:rPr lang="pt-BR" dirty="0" err="1"/>
              <a:t>Perfect</a:t>
            </a:r>
            <a:r>
              <a:rPr lang="pt-BR" dirty="0"/>
              <a:t> Tenses</a:t>
            </a:r>
          </a:p>
        </p:txBody>
      </p:sp>
      <p:sp>
        <p:nvSpPr>
          <p:cNvPr id="3" name="Espaço Reservado para Texto 2"/>
          <p:cNvSpPr>
            <a:spLocks noGrp="1"/>
          </p:cNvSpPr>
          <p:nvPr>
            <p:ph type="body" idx="1"/>
          </p:nvPr>
        </p:nvSpPr>
        <p:spPr>
          <a:xfrm>
            <a:off x="457200" y="1535112"/>
            <a:ext cx="4040188" cy="3550071"/>
          </a:xfrm>
        </p:spPr>
        <p:txBody>
          <a:bodyPr/>
          <a:lstStyle/>
          <a:p>
            <a:endParaRPr lang="pt-BR" dirty="0"/>
          </a:p>
        </p:txBody>
      </p:sp>
      <p:sp>
        <p:nvSpPr>
          <p:cNvPr id="4" name="Espaço Reservado para Conteúdo 3"/>
          <p:cNvSpPr>
            <a:spLocks noGrp="1"/>
          </p:cNvSpPr>
          <p:nvPr>
            <p:ph sz="half" idx="2"/>
          </p:nvPr>
        </p:nvSpPr>
        <p:spPr>
          <a:xfrm>
            <a:off x="457200" y="1628800"/>
            <a:ext cx="4040188" cy="4497363"/>
          </a:xfrm>
        </p:spPr>
        <p:txBody>
          <a:bodyPr/>
          <a:lstStyle/>
          <a:p>
            <a:pPr algn="ctr">
              <a:buNone/>
            </a:pPr>
            <a:r>
              <a:rPr lang="pt-BR" b="1" dirty="0" err="1"/>
              <a:t>Past</a:t>
            </a:r>
            <a:r>
              <a:rPr lang="pt-BR" b="1" dirty="0"/>
              <a:t> </a:t>
            </a:r>
            <a:r>
              <a:rPr lang="pt-BR" b="1" dirty="0" err="1"/>
              <a:t>Perfect</a:t>
            </a:r>
            <a:r>
              <a:rPr lang="pt-BR" b="1" dirty="0"/>
              <a:t> tense</a:t>
            </a:r>
          </a:p>
          <a:p>
            <a:pPr algn="ctr">
              <a:buNone/>
            </a:pPr>
            <a:r>
              <a:rPr lang="pt-BR" dirty="0"/>
              <a:t>Estrutura:</a:t>
            </a:r>
          </a:p>
          <a:p>
            <a:pPr algn="ctr">
              <a:buNone/>
            </a:pPr>
            <a:r>
              <a:rPr lang="pt-BR" dirty="0"/>
              <a:t>Sujeito+HAD+verbo principal no particípio passado.</a:t>
            </a:r>
          </a:p>
          <a:p>
            <a:pPr algn="ctr">
              <a:buNone/>
            </a:pPr>
            <a:r>
              <a:rPr lang="pt-BR" dirty="0"/>
              <a:t>Ex:</a:t>
            </a:r>
            <a:r>
              <a:rPr lang="pt-BR" dirty="0" err="1"/>
              <a:t>When</a:t>
            </a:r>
            <a:r>
              <a:rPr lang="pt-BR" dirty="0"/>
              <a:t> I </a:t>
            </a:r>
            <a:r>
              <a:rPr lang="pt-BR" dirty="0" err="1"/>
              <a:t>arrived</a:t>
            </a:r>
            <a:r>
              <a:rPr lang="pt-BR" dirty="0"/>
              <a:t>,</a:t>
            </a:r>
            <a:r>
              <a:rPr lang="pt-BR" dirty="0" err="1"/>
              <a:t>they</a:t>
            </a:r>
            <a:r>
              <a:rPr lang="pt-BR" dirty="0"/>
              <a:t> </a:t>
            </a:r>
            <a:r>
              <a:rPr lang="pt-BR" dirty="0" err="1"/>
              <a:t>had</a:t>
            </a:r>
            <a:r>
              <a:rPr lang="pt-BR" dirty="0"/>
              <a:t> </a:t>
            </a:r>
            <a:r>
              <a:rPr lang="pt-BR" dirty="0" err="1"/>
              <a:t>already</a:t>
            </a:r>
            <a:r>
              <a:rPr lang="pt-BR" dirty="0"/>
              <a:t> </a:t>
            </a:r>
            <a:r>
              <a:rPr lang="pt-BR" dirty="0" err="1"/>
              <a:t>gone</a:t>
            </a:r>
            <a:r>
              <a:rPr lang="pt-BR" dirty="0"/>
              <a:t>.</a:t>
            </a:r>
          </a:p>
        </p:txBody>
      </p:sp>
      <p:sp>
        <p:nvSpPr>
          <p:cNvPr id="5" name="Espaço Reservado para Texto 4"/>
          <p:cNvSpPr>
            <a:spLocks noGrp="1"/>
          </p:cNvSpPr>
          <p:nvPr>
            <p:ph type="body" sz="quarter" idx="3"/>
          </p:nvPr>
        </p:nvSpPr>
        <p:spPr>
          <a:xfrm>
            <a:off x="4645025" y="1412776"/>
            <a:ext cx="4041775" cy="648072"/>
          </a:xfrm>
        </p:spPr>
        <p:txBody>
          <a:bodyPr/>
          <a:lstStyle/>
          <a:p>
            <a:r>
              <a:rPr lang="pt-BR" dirty="0" err="1"/>
              <a:t>Past</a:t>
            </a:r>
            <a:r>
              <a:rPr lang="pt-BR" dirty="0"/>
              <a:t> </a:t>
            </a:r>
            <a:r>
              <a:rPr lang="pt-BR" dirty="0" err="1"/>
              <a:t>Perfect</a:t>
            </a:r>
            <a:r>
              <a:rPr lang="pt-BR" dirty="0"/>
              <a:t> </a:t>
            </a:r>
            <a:r>
              <a:rPr lang="pt-BR" dirty="0" err="1"/>
              <a:t>Continuous</a:t>
            </a:r>
            <a:endParaRPr lang="pt-BR" dirty="0"/>
          </a:p>
        </p:txBody>
      </p:sp>
      <p:sp>
        <p:nvSpPr>
          <p:cNvPr id="6" name="Espaço Reservado para Conteúdo 5"/>
          <p:cNvSpPr>
            <a:spLocks noGrp="1"/>
          </p:cNvSpPr>
          <p:nvPr>
            <p:ph sz="quarter" idx="4"/>
          </p:nvPr>
        </p:nvSpPr>
        <p:spPr/>
        <p:txBody>
          <a:bodyPr/>
          <a:lstStyle/>
          <a:p>
            <a:pPr>
              <a:buNone/>
            </a:pPr>
            <a:r>
              <a:rPr lang="pt-BR" dirty="0"/>
              <a:t>                Estrutura:</a:t>
            </a:r>
          </a:p>
          <a:p>
            <a:pPr>
              <a:buNone/>
            </a:pPr>
            <a:r>
              <a:rPr lang="pt-BR" dirty="0"/>
              <a:t>Sujeito+HAD+BEEN+VERBO no Gerúndio(ING)</a:t>
            </a:r>
          </a:p>
          <a:p>
            <a:pPr>
              <a:buNone/>
            </a:pPr>
            <a:r>
              <a:rPr lang="pt-BR" dirty="0"/>
              <a:t>Ex:I </a:t>
            </a:r>
            <a:r>
              <a:rPr lang="pt-BR" dirty="0" err="1"/>
              <a:t>had</a:t>
            </a:r>
            <a:r>
              <a:rPr lang="pt-BR" dirty="0"/>
              <a:t> </a:t>
            </a:r>
            <a:r>
              <a:rPr lang="pt-BR" dirty="0" err="1"/>
              <a:t>been</a:t>
            </a:r>
            <a:r>
              <a:rPr lang="pt-BR" dirty="0"/>
              <a:t> </a:t>
            </a:r>
            <a:r>
              <a:rPr lang="pt-BR" dirty="0" err="1"/>
              <a:t>reading</a:t>
            </a:r>
            <a:r>
              <a:rPr lang="pt-BR" dirty="0"/>
              <a:t> </a:t>
            </a:r>
            <a:r>
              <a:rPr lang="pt-BR" dirty="0" err="1"/>
              <a:t>this</a:t>
            </a:r>
            <a:r>
              <a:rPr lang="pt-BR" dirty="0"/>
              <a:t> book </a:t>
            </a:r>
            <a:r>
              <a:rPr lang="pt-BR" dirty="0" err="1"/>
              <a:t>since</a:t>
            </a:r>
            <a:r>
              <a:rPr lang="pt-BR" dirty="0"/>
              <a:t> </a:t>
            </a:r>
            <a:r>
              <a:rPr lang="pt-BR" dirty="0" err="1"/>
              <a:t>last</a:t>
            </a:r>
            <a:r>
              <a:rPr lang="pt-BR" dirty="0"/>
              <a:t> </a:t>
            </a:r>
            <a:r>
              <a:rPr lang="pt-BR" dirty="0" err="1"/>
              <a:t>year</a:t>
            </a:r>
            <a:r>
              <a:rPr lang="pt-BR" dirty="0"/>
              <a:t>,</a:t>
            </a:r>
            <a:r>
              <a:rPr lang="pt-BR" dirty="0" err="1"/>
              <a:t>but</a:t>
            </a:r>
            <a:r>
              <a:rPr lang="pt-BR" dirty="0"/>
              <a:t> </a:t>
            </a:r>
            <a:r>
              <a:rPr lang="pt-BR" dirty="0" err="1"/>
              <a:t>now</a:t>
            </a:r>
            <a:r>
              <a:rPr lang="pt-BR" dirty="0"/>
              <a:t> I </a:t>
            </a:r>
            <a:r>
              <a:rPr lang="pt-BR" dirty="0" err="1"/>
              <a:t>finished</a:t>
            </a:r>
            <a:r>
              <a:rPr lang="pt-BR" dirty="0"/>
              <a:t> it!</a:t>
            </a:r>
          </a:p>
        </p:txBody>
      </p:sp>
      <p:pic>
        <p:nvPicPr>
          <p:cNvPr id="7" name="Imagem 6" descr="Estados-Unidos.jpg"/>
          <p:cNvPicPr>
            <a:picLocks noChangeAspect="1"/>
          </p:cNvPicPr>
          <p:nvPr/>
        </p:nvPicPr>
        <p:blipFill>
          <a:blip r:embed="rId2" cstate="print"/>
          <a:stretch>
            <a:fillRect/>
          </a:stretch>
        </p:blipFill>
        <p:spPr>
          <a:xfrm>
            <a:off x="0" y="0"/>
            <a:ext cx="9144000" cy="620688"/>
          </a:xfrm>
          <a:prstGeom prst="rect">
            <a:avLst/>
          </a:prstGeom>
        </p:spPr>
      </p:pic>
      <p:pic>
        <p:nvPicPr>
          <p:cNvPr id="8" name="Espaço Reservado para Conteúdo 9" descr="9122029_1.jpg"/>
          <p:cNvPicPr>
            <a:picLocks noChangeAspect="1"/>
          </p:cNvPicPr>
          <p:nvPr/>
        </p:nvPicPr>
        <p:blipFill>
          <a:blip r:embed="rId3" cstate="print"/>
          <a:stretch>
            <a:fillRect/>
          </a:stretch>
        </p:blipFill>
        <p:spPr>
          <a:xfrm>
            <a:off x="0" y="4725144"/>
            <a:ext cx="9144000" cy="2132856"/>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706090"/>
          </a:xfrm>
        </p:spPr>
        <p:txBody>
          <a:bodyPr>
            <a:normAutofit fontScale="90000"/>
          </a:bodyPr>
          <a:lstStyle/>
          <a:p>
            <a:pPr algn="ctr" eaLnBrk="1" hangingPunct="1">
              <a:defRPr/>
            </a:pPr>
            <a:r>
              <a:rPr lang="en-US" dirty="0" err="1"/>
              <a:t>Dicas</a:t>
            </a:r>
            <a:r>
              <a:rPr lang="en-US" dirty="0"/>
              <a:t> </a:t>
            </a:r>
            <a:r>
              <a:rPr lang="en-US" dirty="0" err="1"/>
              <a:t>pré-prova</a:t>
            </a:r>
            <a:r>
              <a:rPr lang="en-US" dirty="0"/>
              <a:t> – Pre-test tips</a:t>
            </a:r>
            <a:endParaRPr lang="pt-BR" dirty="0"/>
          </a:p>
        </p:txBody>
      </p:sp>
      <p:sp>
        <p:nvSpPr>
          <p:cNvPr id="24578" name="Espaço Reservado para Conteúdo 1"/>
          <p:cNvSpPr>
            <a:spLocks noGrp="1"/>
          </p:cNvSpPr>
          <p:nvPr>
            <p:ph idx="1"/>
          </p:nvPr>
        </p:nvSpPr>
        <p:spPr>
          <a:xfrm>
            <a:off x="395288" y="981075"/>
            <a:ext cx="8229600" cy="4525963"/>
          </a:xfrm>
        </p:spPr>
        <p:txBody>
          <a:bodyPr/>
          <a:lstStyle/>
          <a:p>
            <a:pPr algn="ctr" eaLnBrk="1" hangingPunct="1">
              <a:buFont typeface="Wingdings 3" pitchFamily="18" charset="2"/>
              <a:buNone/>
            </a:pPr>
            <a:r>
              <a:rPr lang="en-US" altLang="pt-BR" sz="2800"/>
              <a:t>Atente para o inglês que está ao seu redor</a:t>
            </a:r>
            <a:endParaRPr lang="pt-BR" altLang="pt-BR" sz="280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274638"/>
            <a:ext cx="8229600" cy="706090"/>
          </a:xfrm>
        </p:spPr>
        <p:txBody>
          <a:bodyPr>
            <a:normAutofit fontScale="90000"/>
          </a:bodyPr>
          <a:lstStyle/>
          <a:p>
            <a:pPr algn="ctr" eaLnBrk="1" hangingPunct="1">
              <a:defRPr/>
            </a:pPr>
            <a:r>
              <a:rPr lang="en-US" dirty="0" err="1"/>
              <a:t>Dicas</a:t>
            </a:r>
            <a:r>
              <a:rPr lang="en-US" dirty="0"/>
              <a:t> </a:t>
            </a:r>
            <a:r>
              <a:rPr lang="en-US" dirty="0" err="1"/>
              <a:t>pré-prova</a:t>
            </a:r>
            <a:r>
              <a:rPr lang="en-US" dirty="0"/>
              <a:t> – Pre-test tips</a:t>
            </a:r>
            <a:endParaRPr lang="pt-BR" dirty="0"/>
          </a:p>
        </p:txBody>
      </p:sp>
      <p:sp>
        <p:nvSpPr>
          <p:cNvPr id="25602" name="Espaço Reservado para Conteúdo 1"/>
          <p:cNvSpPr>
            <a:spLocks noGrp="1"/>
          </p:cNvSpPr>
          <p:nvPr>
            <p:ph idx="1"/>
          </p:nvPr>
        </p:nvSpPr>
        <p:spPr>
          <a:xfrm>
            <a:off x="539750" y="908050"/>
            <a:ext cx="8229600" cy="4525963"/>
          </a:xfrm>
        </p:spPr>
        <p:txBody>
          <a:bodyPr/>
          <a:lstStyle/>
          <a:p>
            <a:pPr algn="ctr" eaLnBrk="1" hangingPunct="1">
              <a:buFont typeface="Wingdings 3" pitchFamily="18" charset="2"/>
              <a:buNone/>
            </a:pPr>
            <a:r>
              <a:rPr lang="en-US" altLang="pt-BR" sz="2800"/>
              <a:t>Atente para o inglês que está ao seu redor.</a:t>
            </a:r>
          </a:p>
          <a:p>
            <a:pPr algn="ctr" eaLnBrk="1" hangingPunct="1">
              <a:buFont typeface="Wingdings 3" pitchFamily="18" charset="2"/>
              <a:buNone/>
            </a:pPr>
            <a:r>
              <a:rPr lang="en-US" altLang="pt-BR" sz="2800"/>
              <a:t>Que você “consome” diariamente…</a:t>
            </a:r>
          </a:p>
          <a:p>
            <a:pPr algn="ctr" eaLnBrk="1" hangingPunct="1">
              <a:buFont typeface="Wingdings 3" pitchFamily="18" charset="2"/>
              <a:buNone/>
            </a:pPr>
            <a:r>
              <a:rPr lang="en-US" altLang="pt-BR" sz="2800"/>
              <a:t>Seja curioso!!!</a:t>
            </a:r>
          </a:p>
          <a:p>
            <a:pPr algn="ctr" eaLnBrk="1" hangingPunct="1">
              <a:buFont typeface="Wingdings 3" pitchFamily="18" charset="2"/>
              <a:buNone/>
            </a:pPr>
            <a:endParaRPr lang="en-US" altLang="pt-BR" sz="2800"/>
          </a:p>
          <a:p>
            <a:pPr algn="ctr" eaLnBrk="1" hangingPunct="1">
              <a:buFont typeface="Wingdings 3" pitchFamily="18" charset="2"/>
              <a:buNone/>
            </a:pPr>
            <a:endParaRPr lang="pt-BR" altLang="pt-BR" sz="3200"/>
          </a:p>
        </p:txBody>
      </p:sp>
      <p:pic>
        <p:nvPicPr>
          <p:cNvPr id="2" name="Eu não sei Inglês.wmv">
            <a:hlinkClick r:id="" action="ppaction://media"/>
          </p:cNvPr>
          <p:cNvPicPr>
            <a:picLocks noRot="1" noChangeAspect="1"/>
          </p:cNvPicPr>
          <p:nvPr>
            <a:videoFile r:link="rId1"/>
          </p:nvPr>
        </p:nvPicPr>
        <p:blipFill>
          <a:blip r:embed="rId3" cstate="print"/>
          <a:srcRect/>
          <a:stretch>
            <a:fillRect/>
          </a:stretch>
        </p:blipFill>
        <p:spPr bwMode="auto">
          <a:xfrm>
            <a:off x="971550" y="2276475"/>
            <a:ext cx="7056438" cy="4356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19458" name="Espaço Reservado para Conteúdo 1"/>
          <p:cNvSpPr>
            <a:spLocks noGrp="1"/>
          </p:cNvSpPr>
          <p:nvPr>
            <p:ph idx="1"/>
          </p:nvPr>
        </p:nvSpPr>
        <p:spPr/>
        <p:txBody>
          <a:bodyPr/>
          <a:lstStyle/>
          <a:p>
            <a:pPr algn="ctr" eaLnBrk="1" hangingPunct="1"/>
            <a:r>
              <a:rPr lang="en-US" altLang="pt-BR" sz="3200"/>
              <a:t>Explicar a intenção		Sentido </a:t>
            </a:r>
            <a:endParaRPr lang="pt-BR" altLang="pt-BR" sz="3200"/>
          </a:p>
        </p:txBody>
      </p:sp>
      <p:cxnSp>
        <p:nvCxnSpPr>
          <p:cNvPr id="5" name="Conector de seta reta 4"/>
          <p:cNvCxnSpPr/>
          <p:nvPr/>
        </p:nvCxnSpPr>
        <p:spPr>
          <a:xfrm>
            <a:off x="5435600" y="1700213"/>
            <a:ext cx="5048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pré-prova</a:t>
            </a:r>
            <a:r>
              <a:rPr lang="en-US" dirty="0"/>
              <a:t> – Pre-test tips</a:t>
            </a:r>
            <a:endParaRPr lang="pt-BR" dirty="0"/>
          </a:p>
        </p:txBody>
      </p:sp>
      <p:sp>
        <p:nvSpPr>
          <p:cNvPr id="26626" name="Espaço Reservado para Conteúdo 1"/>
          <p:cNvSpPr>
            <a:spLocks noGrp="1"/>
          </p:cNvSpPr>
          <p:nvPr>
            <p:ph idx="1"/>
          </p:nvPr>
        </p:nvSpPr>
        <p:spPr/>
        <p:txBody>
          <a:bodyPr/>
          <a:lstStyle/>
          <a:p>
            <a:pPr algn="ctr" eaLnBrk="1" hangingPunct="1"/>
            <a:r>
              <a:rPr lang="en-US" altLang="pt-BR" sz="3200"/>
              <a:t>Revise verbos irregulares e promones</a:t>
            </a:r>
          </a:p>
          <a:p>
            <a:pPr algn="ctr" eaLnBrk="1" hangingPunct="1"/>
            <a:endParaRPr lang="en-US" altLang="pt-BR" sz="3200"/>
          </a:p>
          <a:p>
            <a:pPr algn="ctr" eaLnBrk="1" hangingPunct="1"/>
            <a:endParaRPr lang="en-US" altLang="pt-BR" sz="3200"/>
          </a:p>
          <a:p>
            <a:pPr algn="ctr" eaLnBrk="1" hangingPunct="1"/>
            <a:endParaRPr lang="en-US" altLang="pt-BR" sz="3200"/>
          </a:p>
          <a:p>
            <a:pPr algn="ctr" eaLnBrk="1" hangingPunct="1"/>
            <a:endParaRPr lang="pt-BR" altLang="pt-BR" sz="320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pré-prova</a:t>
            </a:r>
            <a:r>
              <a:rPr lang="en-US" dirty="0"/>
              <a:t> – Pre-test tips</a:t>
            </a:r>
            <a:endParaRPr lang="pt-BR" dirty="0"/>
          </a:p>
        </p:txBody>
      </p:sp>
      <p:sp>
        <p:nvSpPr>
          <p:cNvPr id="27650" name="Espaço Reservado para Conteúdo 1"/>
          <p:cNvSpPr>
            <a:spLocks noGrp="1"/>
          </p:cNvSpPr>
          <p:nvPr>
            <p:ph idx="1"/>
          </p:nvPr>
        </p:nvSpPr>
        <p:spPr/>
        <p:txBody>
          <a:bodyPr/>
          <a:lstStyle/>
          <a:p>
            <a:pPr algn="ctr" eaLnBrk="1" hangingPunct="1"/>
            <a:r>
              <a:rPr lang="en-US" altLang="pt-BR" sz="3200"/>
              <a:t>Revise verbos irregulares e promones</a:t>
            </a:r>
          </a:p>
          <a:p>
            <a:pPr algn="ctr" eaLnBrk="1" hangingPunct="1"/>
            <a:endParaRPr lang="en-US" altLang="pt-BR" sz="3200"/>
          </a:p>
          <a:p>
            <a:pPr algn="ctr" eaLnBrk="1" hangingPunct="1"/>
            <a:r>
              <a:rPr lang="en-US" altLang="pt-BR" sz="3200"/>
              <a:t>Atente para as marcas temporais: don’t, didn’t, will, haven’t</a:t>
            </a:r>
          </a:p>
          <a:p>
            <a:pPr algn="ctr" eaLnBrk="1" hangingPunct="1"/>
            <a:endParaRPr lang="en-US" altLang="pt-BR" sz="3200"/>
          </a:p>
          <a:p>
            <a:pPr algn="ctr" eaLnBrk="1" hangingPunct="1"/>
            <a:endParaRPr lang="pt-BR" altLang="pt-BR" sz="320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pré-prova</a:t>
            </a:r>
            <a:r>
              <a:rPr lang="en-US" dirty="0"/>
              <a:t> – Pre-test tips</a:t>
            </a:r>
            <a:endParaRPr lang="pt-BR" dirty="0"/>
          </a:p>
        </p:txBody>
      </p:sp>
      <p:sp>
        <p:nvSpPr>
          <p:cNvPr id="28674" name="Espaço Reservado para Conteúdo 1"/>
          <p:cNvSpPr>
            <a:spLocks noGrp="1"/>
          </p:cNvSpPr>
          <p:nvPr>
            <p:ph idx="1"/>
          </p:nvPr>
        </p:nvSpPr>
        <p:spPr/>
        <p:txBody>
          <a:bodyPr/>
          <a:lstStyle/>
          <a:p>
            <a:pPr algn="ctr" eaLnBrk="1" hangingPunct="1"/>
            <a:r>
              <a:rPr lang="en-US" altLang="pt-BR" sz="3200"/>
              <a:t>Revise verbos irregulares e promones</a:t>
            </a:r>
          </a:p>
          <a:p>
            <a:pPr algn="ctr" eaLnBrk="1" hangingPunct="1"/>
            <a:r>
              <a:rPr lang="en-US" altLang="pt-BR" sz="3200"/>
              <a:t>Atente para as marcas temporais: don’t, didn’t, will, haven’t</a:t>
            </a:r>
          </a:p>
          <a:p>
            <a:pPr algn="ctr" eaLnBrk="1" hangingPunct="1"/>
            <a:endParaRPr lang="en-US" altLang="pt-BR" sz="3200"/>
          </a:p>
          <a:p>
            <a:pPr algn="ctr" eaLnBrk="1" hangingPunct="1"/>
            <a:endParaRPr lang="en-US" altLang="pt-BR" sz="3200"/>
          </a:p>
          <a:p>
            <a:pPr algn="ctr" eaLnBrk="1" hangingPunct="1">
              <a:buFont typeface="Wingdings 3" pitchFamily="18" charset="2"/>
              <a:buNone/>
            </a:pPr>
            <a:endParaRPr lang="en-US" altLang="pt-BR" sz="3200"/>
          </a:p>
          <a:p>
            <a:pPr algn="ctr" eaLnBrk="1" hangingPunct="1"/>
            <a:r>
              <a:rPr lang="en-US" altLang="pt-BR" sz="3200"/>
              <a:t>Gramática ajuda na interpretação</a:t>
            </a:r>
          </a:p>
          <a:p>
            <a:pPr algn="ctr" eaLnBrk="1" hangingPunct="1"/>
            <a:endParaRPr lang="en-US" altLang="pt-BR" sz="3200"/>
          </a:p>
          <a:p>
            <a:pPr algn="ctr" eaLnBrk="1" hangingPunct="1"/>
            <a:endParaRPr lang="pt-BR" altLang="pt-BR" sz="3200"/>
          </a:p>
        </p:txBody>
      </p:sp>
      <p:cxnSp>
        <p:nvCxnSpPr>
          <p:cNvPr id="5" name="Conector de seta reta 4"/>
          <p:cNvCxnSpPr/>
          <p:nvPr/>
        </p:nvCxnSpPr>
        <p:spPr>
          <a:xfrm>
            <a:off x="4643438" y="3284538"/>
            <a:ext cx="0" cy="9366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29698" name="Espaço Reservado para Conteúdo 1"/>
          <p:cNvSpPr>
            <a:spLocks noGrp="1"/>
          </p:cNvSpPr>
          <p:nvPr>
            <p:ph idx="1"/>
          </p:nvPr>
        </p:nvSpPr>
        <p:spPr/>
        <p:txBody>
          <a:bodyPr/>
          <a:lstStyle/>
          <a:p>
            <a:pPr algn="ctr" eaLnBrk="1" hangingPunct="1"/>
            <a:r>
              <a:rPr lang="en-US" altLang="pt-BR" sz="3200"/>
              <a:t>Atente para o layout – gênero</a:t>
            </a:r>
          </a:p>
          <a:p>
            <a:pPr algn="ctr" eaLnBrk="1" hangingPunct="1"/>
            <a:endParaRPr lang="en-US" altLang="pt-BR" sz="3200"/>
          </a:p>
          <a:p>
            <a:pPr algn="ctr" eaLnBrk="1" hangingPunct="1"/>
            <a:endParaRPr lang="en-US" altLang="pt-BR" sz="3200"/>
          </a:p>
          <a:p>
            <a:pPr algn="ctr" eaLnBrk="1" hangingPunct="1"/>
            <a:r>
              <a:rPr lang="en-US" altLang="pt-BR" sz="3200"/>
              <a:t>O que envolve</a:t>
            </a:r>
          </a:p>
          <a:p>
            <a:pPr algn="ctr" eaLnBrk="1" hangingPunct="1"/>
            <a:r>
              <a:rPr lang="en-US" altLang="pt-BR" sz="3200"/>
              <a:t>Suas características</a:t>
            </a:r>
          </a:p>
          <a:p>
            <a:pPr algn="ctr" eaLnBrk="1" hangingPunct="1"/>
            <a:r>
              <a:rPr lang="en-US" altLang="pt-BR" sz="3200"/>
              <a:t>Veiculação</a:t>
            </a:r>
          </a:p>
          <a:p>
            <a:pPr algn="ctr" eaLnBrk="1" hangingPunct="1"/>
            <a:r>
              <a:rPr lang="en-US" altLang="pt-BR" sz="3200"/>
              <a:t>Público-alvo</a:t>
            </a:r>
          </a:p>
          <a:p>
            <a:pPr algn="ctr" eaLnBrk="1" hangingPunct="1">
              <a:buFont typeface="Wingdings 3" pitchFamily="18" charset="2"/>
              <a:buNone/>
            </a:pPr>
            <a:endParaRPr lang="pt-BR" altLang="pt-BR" sz="3200"/>
          </a:p>
        </p:txBody>
      </p:sp>
      <p:cxnSp>
        <p:nvCxnSpPr>
          <p:cNvPr id="4" name="Conector de seta reta 3"/>
          <p:cNvCxnSpPr/>
          <p:nvPr/>
        </p:nvCxnSpPr>
        <p:spPr>
          <a:xfrm>
            <a:off x="4356100" y="2060575"/>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0722" name="Espaço Reservado para Conteúdo 1"/>
          <p:cNvSpPr>
            <a:spLocks noGrp="1"/>
          </p:cNvSpPr>
          <p:nvPr>
            <p:ph idx="1"/>
          </p:nvPr>
        </p:nvSpPr>
        <p:spPr/>
        <p:txBody>
          <a:bodyPr/>
          <a:lstStyle/>
          <a:p>
            <a:pPr algn="ctr" eaLnBrk="1" hangingPunct="1"/>
            <a:r>
              <a:rPr lang="en-US" altLang="pt-BR" sz="3200"/>
              <a:t>Atente para as dicas tipográficas</a:t>
            </a:r>
          </a:p>
          <a:p>
            <a:pPr algn="ctr" eaLnBrk="1" hangingPunct="1">
              <a:buFont typeface="Wingdings 3" pitchFamily="18" charset="2"/>
              <a:buNone/>
            </a:pPr>
            <a:endParaRPr lang="en-US" altLang="pt-BR" sz="3200"/>
          </a:p>
          <a:p>
            <a:pPr algn="ctr" eaLnBrk="1" hangingPunct="1"/>
            <a:r>
              <a:rPr lang="en-US" altLang="pt-BR" sz="3200"/>
              <a:t>Título - Headline</a:t>
            </a:r>
          </a:p>
          <a:p>
            <a:pPr algn="ctr" eaLnBrk="1" hangingPunct="1"/>
            <a:r>
              <a:rPr lang="en-US" altLang="pt-BR" sz="3200"/>
              <a:t>Negrito - Bold</a:t>
            </a:r>
          </a:p>
          <a:p>
            <a:pPr algn="ctr" eaLnBrk="1" hangingPunct="1"/>
            <a:r>
              <a:rPr lang="en-US" altLang="pt-BR" sz="3200"/>
              <a:t>Sublinhado - Underline</a:t>
            </a:r>
          </a:p>
          <a:p>
            <a:pPr algn="ctr" eaLnBrk="1" hangingPunct="1"/>
            <a:r>
              <a:rPr lang="en-US" altLang="pt-BR" sz="3200"/>
              <a:t>Itálico – Italic</a:t>
            </a:r>
          </a:p>
          <a:p>
            <a:pPr algn="ctr" eaLnBrk="1" hangingPunct="1"/>
            <a:r>
              <a:rPr lang="en-US" altLang="pt-BR" sz="3200"/>
              <a:t>Primeiro parágrafo de uma reportagem - Lead</a:t>
            </a:r>
          </a:p>
          <a:p>
            <a:pPr algn="ctr" eaLnBrk="1" hangingPunct="1">
              <a:buFont typeface="Wingdings 3" pitchFamily="18" charset="2"/>
              <a:buNone/>
            </a:pPr>
            <a:endParaRPr lang="pt-BR" altLang="pt-BR" sz="3200"/>
          </a:p>
        </p:txBody>
      </p:sp>
      <p:cxnSp>
        <p:nvCxnSpPr>
          <p:cNvPr id="4" name="Conector de seta reta 3"/>
          <p:cNvCxnSpPr/>
          <p:nvPr/>
        </p:nvCxnSpPr>
        <p:spPr>
          <a:xfrm>
            <a:off x="4356100" y="1989138"/>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1746" name="Espaço Reservado para Conteúdo 1"/>
          <p:cNvSpPr>
            <a:spLocks noGrp="1"/>
          </p:cNvSpPr>
          <p:nvPr>
            <p:ph idx="1"/>
          </p:nvPr>
        </p:nvSpPr>
        <p:spPr/>
        <p:txBody>
          <a:bodyPr/>
          <a:lstStyle/>
          <a:p>
            <a:pPr algn="ctr" eaLnBrk="1" hangingPunct="1"/>
            <a:r>
              <a:rPr lang="en-US" altLang="pt-BR" sz="3200"/>
              <a:t>Atente para a relação entre</a:t>
            </a:r>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Código Imagético</a:t>
            </a:r>
          </a:p>
          <a:p>
            <a:pPr algn="ctr" eaLnBrk="1" hangingPunct="1">
              <a:buFont typeface="Wingdings 3" pitchFamily="18" charset="2"/>
              <a:buNone/>
            </a:pPr>
            <a:r>
              <a:rPr lang="en-US" altLang="pt-BR" sz="3200"/>
              <a:t>X</a:t>
            </a:r>
          </a:p>
          <a:p>
            <a:pPr algn="ctr" eaLnBrk="1" hangingPunct="1">
              <a:buFont typeface="Wingdings 3" pitchFamily="18" charset="2"/>
              <a:buNone/>
            </a:pPr>
            <a:r>
              <a:rPr lang="en-US" altLang="pt-BR" sz="3200"/>
              <a:t>Código Linguístico</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2770" name="Espaço Reservado para Conteúdo 1"/>
          <p:cNvSpPr>
            <a:spLocks noGrp="1"/>
          </p:cNvSpPr>
          <p:nvPr>
            <p:ph idx="1"/>
          </p:nvPr>
        </p:nvSpPr>
        <p:spPr/>
        <p:txBody>
          <a:bodyPr/>
          <a:lstStyle/>
          <a:p>
            <a:pPr algn="ctr" eaLnBrk="1" hangingPunct="1"/>
            <a:r>
              <a:rPr lang="en-US" altLang="pt-BR" sz="3200"/>
              <a:t>Leia os enunciados atentamente</a:t>
            </a:r>
          </a:p>
          <a:p>
            <a:pPr algn="ctr" eaLnBrk="1" hangingPunct="1"/>
            <a:endParaRPr lang="en-US" altLang="pt-BR" sz="3200"/>
          </a:p>
          <a:p>
            <a:pPr algn="ctr" eaLnBrk="1" hangingPunct="1"/>
            <a:endParaRPr lang="en-US" altLang="pt-BR" sz="3200"/>
          </a:p>
          <a:p>
            <a:pPr algn="ctr" eaLnBrk="1" hangingPunct="1"/>
            <a:endParaRPr lang="en-US" altLang="pt-BR" sz="3200"/>
          </a:p>
          <a:p>
            <a:pPr algn="ctr" eaLnBrk="1" hangingPunct="1"/>
            <a:r>
              <a:rPr lang="en-US" altLang="pt-BR" sz="3200"/>
              <a:t>Muitas questões podem ser respondidas somente com a leitura atenta do enunciado e  sua articulação com o seu conhecimento prévio</a:t>
            </a:r>
          </a:p>
          <a:p>
            <a:pPr algn="ctr" eaLnBrk="1" hangingPunct="1">
              <a:buFont typeface="Wingdings 3" pitchFamily="18" charset="2"/>
              <a:buNone/>
            </a:pPr>
            <a:endParaRPr lang="pt-BR" altLang="pt-BR" sz="3200"/>
          </a:p>
        </p:txBody>
      </p:sp>
      <p:cxnSp>
        <p:nvCxnSpPr>
          <p:cNvPr id="4" name="Conector de seta reta 3"/>
          <p:cNvCxnSpPr/>
          <p:nvPr/>
        </p:nvCxnSpPr>
        <p:spPr>
          <a:xfrm>
            <a:off x="4356100" y="2276475"/>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3794" name="Espaço Reservado para Conteúdo 1"/>
          <p:cNvSpPr>
            <a:spLocks noGrp="1"/>
          </p:cNvSpPr>
          <p:nvPr>
            <p:ph idx="1"/>
          </p:nvPr>
        </p:nvSpPr>
        <p:spPr/>
        <p:txBody>
          <a:bodyPr/>
          <a:lstStyle/>
          <a:p>
            <a:pPr eaLnBrk="1" hangingPunct="1"/>
            <a:r>
              <a:rPr lang="en-US" altLang="pt-BR" sz="3200"/>
              <a:t>Na leitura do texto:</a:t>
            </a:r>
          </a:p>
          <a:p>
            <a:pPr eaLnBrk="1" hangingPunct="1">
              <a:buFont typeface="Wingdings 3" pitchFamily="18" charset="2"/>
              <a:buNone/>
            </a:pPr>
            <a:endParaRPr lang="en-US" altLang="pt-BR" sz="3200"/>
          </a:p>
          <a:p>
            <a:pPr eaLnBrk="1" hangingPunct="1">
              <a:buFont typeface="Wingdings" pitchFamily="2" charset="2"/>
              <a:buChar char="§"/>
            </a:pPr>
            <a:r>
              <a:rPr lang="en-US" altLang="pt-BR" sz="3200"/>
              <a:t>Faça uma primeira leitura rápida em todo o texto ( Skimming ) buscando focar um sentido geral</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4818" name="Espaço Reservado para Conteúdo 1"/>
          <p:cNvSpPr>
            <a:spLocks noGrp="1"/>
          </p:cNvSpPr>
          <p:nvPr>
            <p:ph idx="1"/>
          </p:nvPr>
        </p:nvSpPr>
        <p:spPr/>
        <p:txBody>
          <a:bodyPr/>
          <a:lstStyle/>
          <a:p>
            <a:pPr eaLnBrk="1" hangingPunct="1"/>
            <a:r>
              <a:rPr lang="en-US" altLang="pt-BR" sz="3200"/>
              <a:t>Na leitura do texto:</a:t>
            </a:r>
          </a:p>
          <a:p>
            <a:pPr eaLnBrk="1" hangingPunct="1">
              <a:buFont typeface="Wingdings 3" pitchFamily="18" charset="2"/>
              <a:buNone/>
            </a:pPr>
            <a:endParaRPr lang="en-US" altLang="pt-BR" sz="3200"/>
          </a:p>
          <a:p>
            <a:pPr eaLnBrk="1" hangingPunct="1">
              <a:buFont typeface="Wingdings" pitchFamily="2" charset="2"/>
              <a:buChar char="§"/>
            </a:pPr>
            <a:r>
              <a:rPr lang="en-US" altLang="pt-BR" sz="2800"/>
              <a:t>Faça uma segunda leitura mais criteriosa  (Scanning) procurando por cognatos ou palavras que você conheça.</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5842" name="Espaço Reservado para Conteúdo 1"/>
          <p:cNvSpPr>
            <a:spLocks noGrp="1"/>
          </p:cNvSpPr>
          <p:nvPr>
            <p:ph idx="1"/>
          </p:nvPr>
        </p:nvSpPr>
        <p:spPr/>
        <p:txBody>
          <a:bodyPr/>
          <a:lstStyle/>
          <a:p>
            <a:pPr eaLnBrk="1" hangingPunct="1"/>
            <a:r>
              <a:rPr lang="en-US" altLang="pt-BR" sz="3200"/>
              <a:t>Na leitura do texto:</a:t>
            </a:r>
          </a:p>
          <a:p>
            <a:pPr eaLnBrk="1" hangingPunct="1">
              <a:buFont typeface="Wingdings 3" pitchFamily="18" charset="2"/>
              <a:buNone/>
            </a:pPr>
            <a:endParaRPr lang="en-US" altLang="pt-BR" sz="3200"/>
          </a:p>
          <a:p>
            <a:pPr eaLnBrk="1" hangingPunct="1">
              <a:buFont typeface="Wingdings" pitchFamily="2" charset="2"/>
              <a:buChar char="§"/>
            </a:pPr>
            <a:r>
              <a:rPr lang="en-US" altLang="pt-BR" sz="2800"/>
              <a:t>Faça uma segunda leitura mais criteriosa  (Scanning) procurando por cognatos ou palavras que você conheça.</a:t>
            </a:r>
          </a:p>
          <a:p>
            <a:pPr eaLnBrk="1" hangingPunct="1">
              <a:buFont typeface="Wingdings" pitchFamily="2" charset="2"/>
              <a:buChar char="§"/>
            </a:pPr>
            <a:r>
              <a:rPr lang="en-US" altLang="pt-BR" sz="2800"/>
              <a:t>Grife  – ressalte-as aos seus olhos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20482" name="Espaço Reservado para Conteúdo 1"/>
          <p:cNvSpPr>
            <a:spLocks noGrp="1"/>
          </p:cNvSpPr>
          <p:nvPr>
            <p:ph idx="1"/>
          </p:nvPr>
        </p:nvSpPr>
        <p:spPr>
          <a:xfrm>
            <a:off x="395288" y="1484313"/>
            <a:ext cx="8229600" cy="4525962"/>
          </a:xfrm>
        </p:spPr>
        <p:txBody>
          <a:bodyPr/>
          <a:lstStyle/>
          <a:p>
            <a:pPr algn="ctr" eaLnBrk="1" hangingPunct="1"/>
            <a:r>
              <a:rPr lang="en-US" altLang="pt-BR" sz="3200"/>
              <a:t>Explicar a intenção		Sentido</a:t>
            </a:r>
          </a:p>
          <a:p>
            <a:pPr algn="ctr" eaLnBrk="1" hangingPunct="1"/>
            <a:endParaRPr lang="en-US" altLang="pt-BR" sz="3200"/>
          </a:p>
          <a:p>
            <a:pPr algn="ctr" eaLnBrk="1" hangingPunct="1"/>
            <a:endParaRPr lang="en-US" altLang="pt-BR" sz="3200"/>
          </a:p>
          <a:p>
            <a:pPr algn="ctr" eaLnBrk="1" hangingPunct="1"/>
            <a:endParaRPr lang="en-US" altLang="pt-BR" sz="3200"/>
          </a:p>
          <a:p>
            <a:pPr algn="ctr" eaLnBrk="1" hangingPunct="1">
              <a:buFont typeface="Wingdings 3" pitchFamily="18" charset="2"/>
              <a:buNone/>
            </a:pPr>
            <a:r>
              <a:rPr lang="en-US" altLang="pt-BR" sz="3200"/>
              <a:t>Conhecimento</a:t>
            </a:r>
          </a:p>
          <a:p>
            <a:pPr algn="ctr" eaLnBrk="1" hangingPunct="1">
              <a:buFont typeface="Wingdings 3" pitchFamily="18" charset="2"/>
              <a:buNone/>
            </a:pPr>
            <a:r>
              <a:rPr lang="en-US" altLang="pt-BR"/>
              <a:t> </a:t>
            </a:r>
            <a:endParaRPr lang="pt-BR" altLang="pt-BR"/>
          </a:p>
        </p:txBody>
      </p:sp>
      <p:cxnSp>
        <p:nvCxnSpPr>
          <p:cNvPr id="5" name="Conector de seta reta 4"/>
          <p:cNvCxnSpPr/>
          <p:nvPr/>
        </p:nvCxnSpPr>
        <p:spPr>
          <a:xfrm>
            <a:off x="5651500" y="1773238"/>
            <a:ext cx="5048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Conector de seta reta 6"/>
          <p:cNvCxnSpPr/>
          <p:nvPr/>
        </p:nvCxnSpPr>
        <p:spPr>
          <a:xfrm>
            <a:off x="4572000" y="2420938"/>
            <a:ext cx="0" cy="863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6866" name="Espaço Reservado para Conteúdo 1"/>
          <p:cNvSpPr>
            <a:spLocks noGrp="1"/>
          </p:cNvSpPr>
          <p:nvPr>
            <p:ph idx="1"/>
          </p:nvPr>
        </p:nvSpPr>
        <p:spPr/>
        <p:txBody>
          <a:bodyPr/>
          <a:lstStyle/>
          <a:p>
            <a:pPr eaLnBrk="1" hangingPunct="1"/>
            <a:r>
              <a:rPr lang="en-US" altLang="pt-BR" sz="3200"/>
              <a:t>Na leitura do texto:</a:t>
            </a:r>
          </a:p>
          <a:p>
            <a:pPr eaLnBrk="1" hangingPunct="1">
              <a:buFont typeface="Wingdings 3" pitchFamily="18" charset="2"/>
              <a:buNone/>
            </a:pPr>
            <a:endParaRPr lang="en-US" altLang="pt-BR" sz="3200"/>
          </a:p>
          <a:p>
            <a:pPr eaLnBrk="1" hangingPunct="1">
              <a:buFont typeface="Wingdings" pitchFamily="2" charset="2"/>
              <a:buChar char="§"/>
            </a:pPr>
            <a:r>
              <a:rPr lang="en-US" altLang="pt-BR" sz="2800"/>
              <a:t>Faça uma segunda leitura mais criteriosa  (Scanning) procurando por cognatos ou palavras que você conheça.</a:t>
            </a:r>
          </a:p>
          <a:p>
            <a:pPr eaLnBrk="1" hangingPunct="1">
              <a:buFont typeface="Wingdings" pitchFamily="2" charset="2"/>
              <a:buChar char="§"/>
            </a:pPr>
            <a:r>
              <a:rPr lang="en-US" altLang="pt-BR" sz="2800"/>
              <a:t>Grife  – ressalte-as aos seus olhos</a:t>
            </a:r>
          </a:p>
          <a:p>
            <a:pPr eaLnBrk="1" hangingPunct="1">
              <a:buFont typeface="Wingdings" pitchFamily="2" charset="2"/>
              <a:buChar char="§"/>
            </a:pPr>
            <a:r>
              <a:rPr lang="en-US" altLang="pt-BR" sz="2800"/>
              <a:t>Não se atenha aos vocábulos que você não conhece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Dicas</a:t>
            </a:r>
            <a:r>
              <a:rPr lang="en-US" dirty="0"/>
              <a:t> </a:t>
            </a:r>
            <a:r>
              <a:rPr lang="en-US" dirty="0" err="1"/>
              <a:t>para</a:t>
            </a:r>
            <a:r>
              <a:rPr lang="en-US" dirty="0"/>
              <a:t> a </a:t>
            </a:r>
            <a:r>
              <a:rPr lang="en-US" dirty="0" err="1"/>
              <a:t>prova</a:t>
            </a:r>
            <a:r>
              <a:rPr lang="en-US" dirty="0"/>
              <a:t> – Test tips</a:t>
            </a:r>
            <a:endParaRPr lang="pt-BR" dirty="0"/>
          </a:p>
        </p:txBody>
      </p:sp>
      <p:sp>
        <p:nvSpPr>
          <p:cNvPr id="37890" name="Espaço Reservado para Conteúdo 1"/>
          <p:cNvSpPr>
            <a:spLocks noGrp="1"/>
          </p:cNvSpPr>
          <p:nvPr>
            <p:ph idx="1"/>
          </p:nvPr>
        </p:nvSpPr>
        <p:spPr/>
        <p:txBody>
          <a:bodyPr/>
          <a:lstStyle/>
          <a:p>
            <a:pPr eaLnBrk="1" hangingPunct="1"/>
            <a:r>
              <a:rPr lang="en-US" altLang="pt-BR" sz="3200"/>
              <a:t>Na leitura do texto:</a:t>
            </a:r>
          </a:p>
          <a:p>
            <a:pPr eaLnBrk="1" hangingPunct="1">
              <a:buFont typeface="Wingdings" pitchFamily="2" charset="2"/>
              <a:buChar char="§"/>
            </a:pPr>
            <a:r>
              <a:rPr lang="en-US" altLang="pt-BR" sz="2800"/>
              <a:t>Faça uma segunda leitura mais criteriosa  (Scanning) procurando por cognatos ou palavras que você conheça.</a:t>
            </a:r>
          </a:p>
          <a:p>
            <a:pPr eaLnBrk="1" hangingPunct="1">
              <a:buFont typeface="Wingdings" pitchFamily="2" charset="2"/>
              <a:buChar char="§"/>
            </a:pPr>
            <a:r>
              <a:rPr lang="en-US" altLang="pt-BR" sz="2800"/>
              <a:t>Grife  – ressalte-as aos seus olhos</a:t>
            </a:r>
          </a:p>
          <a:p>
            <a:pPr eaLnBrk="1" hangingPunct="1">
              <a:buFont typeface="Wingdings" pitchFamily="2" charset="2"/>
              <a:buChar char="§"/>
            </a:pPr>
            <a:r>
              <a:rPr lang="en-US" altLang="pt-BR" sz="2800"/>
              <a:t>Não se atenha aos vocábulos que você não conhece</a:t>
            </a:r>
          </a:p>
          <a:p>
            <a:pPr eaLnBrk="1" hangingPunct="1">
              <a:buFont typeface="Wingdings" pitchFamily="2" charset="2"/>
              <a:buChar char="§"/>
            </a:pPr>
            <a:r>
              <a:rPr lang="en-US" altLang="pt-BR" sz="2800"/>
              <a:t>Ligue os vocábulos marcados tentando montar uma “rede de sentido”</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err="1"/>
              <a:t>Gêneros</a:t>
            </a:r>
            <a:r>
              <a:rPr lang="en-US" dirty="0"/>
              <a:t> </a:t>
            </a:r>
            <a:r>
              <a:rPr lang="en-US" dirty="0" err="1"/>
              <a:t>que</a:t>
            </a:r>
            <a:r>
              <a:rPr lang="en-US" dirty="0"/>
              <a:t> </a:t>
            </a:r>
            <a:r>
              <a:rPr lang="en-US" dirty="0" err="1"/>
              <a:t>podem</a:t>
            </a:r>
            <a:r>
              <a:rPr lang="en-US" dirty="0"/>
              <a:t> </a:t>
            </a:r>
            <a:r>
              <a:rPr lang="en-US" dirty="0" err="1"/>
              <a:t>cair</a:t>
            </a:r>
            <a:endParaRPr lang="pt-BR" dirty="0"/>
          </a:p>
        </p:txBody>
      </p:sp>
      <p:sp>
        <p:nvSpPr>
          <p:cNvPr id="38914" name="Espaço Reservado para Conteúdo 1"/>
          <p:cNvSpPr>
            <a:spLocks noGrp="1"/>
          </p:cNvSpPr>
          <p:nvPr>
            <p:ph idx="1"/>
          </p:nvPr>
        </p:nvSpPr>
        <p:spPr/>
        <p:txBody>
          <a:bodyPr/>
          <a:lstStyle/>
          <a:p>
            <a:pPr algn="ctr" eaLnBrk="1" hangingPunct="1"/>
            <a:r>
              <a:rPr lang="en-US" altLang="pt-BR" sz="3200"/>
              <a:t>Música</a:t>
            </a:r>
          </a:p>
          <a:p>
            <a:pPr algn="ctr" eaLnBrk="1" hangingPunct="1"/>
            <a:r>
              <a:rPr lang="en-US" altLang="pt-BR" sz="3200"/>
              <a:t>Reportagens de revistas</a:t>
            </a:r>
          </a:p>
          <a:p>
            <a:pPr algn="ctr" eaLnBrk="1" hangingPunct="1"/>
            <a:r>
              <a:rPr lang="en-US" altLang="pt-BR" sz="3200"/>
              <a:t>Textos científicos</a:t>
            </a:r>
          </a:p>
          <a:p>
            <a:pPr algn="ctr" eaLnBrk="1" hangingPunct="1"/>
            <a:r>
              <a:rPr lang="en-US" altLang="pt-BR" sz="3200"/>
              <a:t>Partes de hipertextos ou de conteúdo digital</a:t>
            </a:r>
          </a:p>
          <a:p>
            <a:pPr algn="ctr" eaLnBrk="1" hangingPunct="1"/>
            <a:r>
              <a:rPr lang="en-US" altLang="pt-BR" sz="3200"/>
              <a:t>Charges</a:t>
            </a:r>
          </a:p>
          <a:p>
            <a:pPr algn="ctr" eaLnBrk="1" hangingPunct="1"/>
            <a:r>
              <a:rPr lang="en-US" altLang="pt-BR" sz="3200"/>
              <a:t>Propaganda</a:t>
            </a:r>
            <a:endParaRPr lang="pt-BR" altLang="pt-BR" sz="320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0" y="332656"/>
            <a:ext cx="9144000" cy="6186309"/>
          </a:xfrm>
          <a:prstGeom prst="rect">
            <a:avLst/>
          </a:prstGeom>
          <a:solidFill>
            <a:schemeClr val="accent1">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231F20"/>
                </a:solidFill>
                <a:effectLst/>
                <a:latin typeface="Arial" pitchFamily="34" charset="0"/>
                <a:ea typeface="Times New Roman" pitchFamily="18" charset="0"/>
                <a:cs typeface="Arial" pitchFamily="34" charset="0"/>
              </a:rPr>
              <a:t>If You Can’t Master English, Try </a:t>
            </a:r>
            <a:r>
              <a:rPr kumimoji="0" lang="en-US" sz="2200" b="1"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PARIS — It happens all the time: during an airport delay the man to the left, a Korean perhaps, starts talking to the man opposite, who might be Colombian, and soon they are chatting away in what seems to be English. But the native English speaker sitting between them cannot understand a word.</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They don’t know it, but the Korean and the Colombian are speaking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the latest addition to the 6,800 languages that are said to be spoken across the world. Not that its inventor, Jean-Paul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Nerrière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considers it a proper language.</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“It is not a language, it is a tool,” he says. “A language is the vehicle of a culture.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doesn’t want to be that at all. It is a means of communication.”</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Nerrière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doesn’t see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in the same light as utopian efforts such as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Kosmos</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Volapuk</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Novial</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or staunch Esperanto. Nor should it be confused with barbaric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Algol</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(for Algorithmic language). It is a sort of English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lite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 means of simplifying the language and giving it rules so it can be understood by all.</a:t>
            </a:r>
            <a:endParaRPr kumimoji="0" lang="en-US" sz="2200" b="0" i="0" u="none" strike="noStrike" cap="none" normalizeH="0" baseline="0" dirty="0">
              <a:ln>
                <a:noFill/>
              </a:ln>
              <a:solidFill>
                <a:schemeClr val="tx1"/>
              </a:solidFill>
              <a:effectLst/>
              <a:latin typeface="Arial" pitchFamily="34" charset="0"/>
              <a:cs typeface="Arial" pitchFamily="34" charset="0"/>
            </a:endParaRPr>
          </a:p>
        </p:txBody>
      </p:sp>
      <p:sp>
        <p:nvSpPr>
          <p:cNvPr id="8" name="Título 2"/>
          <p:cNvSpPr txBox="1">
            <a:spLocks/>
          </p:cNvSpPr>
          <p:nvPr/>
        </p:nvSpPr>
        <p:spPr>
          <a:xfrm>
            <a:off x="-468560" y="44624"/>
            <a:ext cx="4546848" cy="49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ENEM – 2014 – </a:t>
            </a:r>
            <a:r>
              <a:rPr kumimoji="0" lang="en-US" sz="2000" b="1" i="0" u="none" strike="noStrike" kern="1200" cap="none" spc="0" normalizeH="0" baseline="0" noProof="0" dirty="0" err="1">
                <a:ln>
                  <a:noFill/>
                </a:ln>
                <a:solidFill>
                  <a:schemeClr val="tx1"/>
                </a:solidFill>
                <a:effectLst/>
                <a:uLnTx/>
                <a:uFillTx/>
                <a:latin typeface="+mj-lt"/>
                <a:ea typeface="+mj-ea"/>
                <a:cs typeface="+mj-cs"/>
              </a:rPr>
              <a:t>Inglês</a:t>
            </a:r>
            <a:endParaRPr kumimoji="0" lang="pt-B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0" y="332656"/>
            <a:ext cx="9144000" cy="6186309"/>
          </a:xfrm>
          <a:prstGeom prst="rect">
            <a:avLst/>
          </a:prstGeom>
          <a:solidFill>
            <a:schemeClr val="accent1">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231F20"/>
                </a:solidFill>
                <a:effectLst/>
                <a:latin typeface="Arial" pitchFamily="34" charset="0"/>
                <a:ea typeface="Times New Roman" pitchFamily="18" charset="0"/>
                <a:cs typeface="Arial" pitchFamily="34" charset="0"/>
              </a:rPr>
              <a:t>If You Can’t Master English, Try </a:t>
            </a:r>
            <a:r>
              <a:rPr kumimoji="0" lang="en-US" sz="2200" b="1"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PARIS — It happens all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time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during</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an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airport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delay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man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to the left, a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Korean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perhaps,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starts</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talking to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man opposite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who might be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Colombian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and soon they are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chatt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ing away in what seems to be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English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But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native English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speaker sitting between them can</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not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understand a word.</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They do</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know it, but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Korean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and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Colombian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are speaking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the latest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addition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to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6,800 languages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that are said to be spoken across the world.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Not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that its inventor,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Jean-Paul </a:t>
            </a: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Nerrière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consider</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s it a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proper language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“It is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not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language,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it is a tool,” he says.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A language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is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vehicle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of a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culture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does</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n’t</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want to be that at all. It is a means of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communication.</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Nerrière</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does</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n’t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see </a:t>
            </a: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Globish</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in the same light as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utopian efforts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such as </a:t>
            </a: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Kosmos</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Volapuk</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Novial</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or staunch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Esperanto</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Nor should it be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confused</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with barbaric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Algol</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(for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Algorithmic language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It is a sort of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English</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lite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 means of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simplifying</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language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and giving it rules so it can be understood by all.</a:t>
            </a:r>
            <a:endParaRPr kumimoji="0" lang="en-US"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ChangeArrowheads="1"/>
          </p:cNvSpPr>
          <p:nvPr/>
        </p:nvSpPr>
        <p:spPr bwMode="auto">
          <a:xfrm>
            <a:off x="84634" y="807096"/>
            <a:ext cx="880784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0" i="0" u="none" strike="noStrike" cap="none" normalizeH="0" baseline="0" dirty="0">
                <a:ln>
                  <a:noFill/>
                </a:ln>
                <a:solidFill>
                  <a:srgbClr val="231F20"/>
                </a:solidFill>
                <a:effectLst/>
                <a:latin typeface="Arial" pitchFamily="34" charset="0"/>
                <a:ea typeface="Times New Roman" pitchFamily="18" charset="0"/>
                <a:cs typeface="Arial" pitchFamily="34" charset="0"/>
              </a:rPr>
              <a:t>Considerando as ideias apresentadas no texto, o </a:t>
            </a:r>
            <a:r>
              <a:rPr kumimoji="0" lang="pt-BR" sz="24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Globish</a:t>
            </a:r>
            <a:r>
              <a:rPr kumimoji="0" lang="pt-BR" sz="2400" b="0" i="1"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pt-BR" sz="24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r>
              <a:rPr kumimoji="0" lang="pt-BR" sz="2400" b="0" i="1" u="none" strike="noStrike" cap="none" normalizeH="0" baseline="0" dirty="0">
                <a:ln>
                  <a:noFill/>
                </a:ln>
                <a:solidFill>
                  <a:srgbClr val="231F20"/>
                </a:solidFill>
                <a:effectLst/>
                <a:latin typeface="Arial" pitchFamily="34" charset="0"/>
                <a:ea typeface="Times New Roman" pitchFamily="18" charset="0"/>
                <a:cs typeface="Arial" pitchFamily="34" charset="0"/>
              </a:rPr>
              <a:t>Global </a:t>
            </a:r>
            <a:r>
              <a:rPr kumimoji="0" lang="pt-BR" sz="24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English</a:t>
            </a:r>
            <a:r>
              <a:rPr kumimoji="0" lang="pt-BR" sz="2400" b="0" i="0" u="none" strike="noStrike" cap="none" normalizeH="0" baseline="0" dirty="0">
                <a:ln>
                  <a:noFill/>
                </a:ln>
                <a:solidFill>
                  <a:srgbClr val="231F20"/>
                </a:solidFill>
                <a:effectLst/>
                <a:latin typeface="Arial" pitchFamily="34" charset="0"/>
                <a:ea typeface="Times New Roman" pitchFamily="18" charset="0"/>
                <a:cs typeface="Arial" pitchFamily="34" charset="0"/>
              </a:rPr>
              <a:t>) é uma variedade da língua inglesa que</a:t>
            </a: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tem status de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língua</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por</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refletir</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uma</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cultura</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global</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facilita</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o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entendimento</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entre o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falante</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nativo</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e o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não</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nativo</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US" sz="2800" b="0" i="0" u="none" strike="noStrike" cap="none" normalizeH="0" baseline="0" dirty="0">
                <a:ln>
                  <a:noFill/>
                </a:ln>
                <a:effectLst/>
                <a:latin typeface="Arial" pitchFamily="34" charset="0"/>
                <a:ea typeface="Times New Roman" pitchFamily="18" charset="0"/>
                <a:cs typeface="Arial" pitchFamily="34" charset="0"/>
              </a:rPr>
              <a:t>tem as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mesmas</a:t>
            </a:r>
            <a:r>
              <a:rPr kumimoji="0" lang="en-US" sz="2800" b="0" i="0" u="none" strike="noStrike" cap="none" normalizeH="0" baseline="0" dirty="0">
                <a:ln>
                  <a:noFill/>
                </a:ln>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características</a:t>
            </a:r>
            <a:r>
              <a:rPr kumimoji="0" lang="en-US" sz="2800" b="0" i="0" u="none" strike="noStrike" cap="none" normalizeH="0" baseline="0" dirty="0">
                <a:ln>
                  <a:noFill/>
                </a:ln>
                <a:effectLst/>
                <a:latin typeface="Arial" pitchFamily="34" charset="0"/>
                <a:ea typeface="Times New Roman" pitchFamily="18" charset="0"/>
                <a:cs typeface="Arial" pitchFamily="34" charset="0"/>
              </a:rPr>
              <a:t> de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projetos</a:t>
            </a:r>
            <a:r>
              <a:rPr kumimoji="0" lang="en-US" sz="2800" b="0" i="0" u="none" strike="noStrike" cap="none" normalizeH="0" baseline="0" dirty="0">
                <a:ln>
                  <a:noFill/>
                </a:ln>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utópicos</a:t>
            </a:r>
            <a:r>
              <a:rPr kumimoji="0" lang="en-US" sz="2800" b="0" i="0" u="none" strike="noStrike" cap="none" normalizeH="0" baseline="0" dirty="0">
                <a:ln>
                  <a:noFill/>
                </a:ln>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como</a:t>
            </a:r>
            <a:r>
              <a:rPr kumimoji="0" lang="en-US" sz="2800" b="0" i="0" u="none" strike="noStrike" cap="none" normalizeH="0" baseline="0" dirty="0">
                <a:ln>
                  <a:noFill/>
                </a:ln>
                <a:effectLst/>
                <a:latin typeface="Arial" pitchFamily="34" charset="0"/>
                <a:ea typeface="Times New Roman" pitchFamily="18" charset="0"/>
                <a:cs typeface="Arial" pitchFamily="34" charset="0"/>
              </a:rPr>
              <a:t> o </a:t>
            </a:r>
            <a:r>
              <a:rPr kumimoji="0" lang="en-US" sz="2800" b="0" i="0" u="none" strike="noStrike" cap="none" normalizeH="0" baseline="0" dirty="0" err="1">
                <a:ln>
                  <a:noFill/>
                </a:ln>
                <a:effectLst/>
                <a:latin typeface="Arial" pitchFamily="34" charset="0"/>
                <a:ea typeface="Times New Roman" pitchFamily="18" charset="0"/>
                <a:cs typeface="Arial" pitchFamily="34" charset="0"/>
              </a:rPr>
              <a:t>esperanto</a:t>
            </a:r>
            <a:r>
              <a:rPr kumimoji="0" lang="en-US" sz="2800" b="0" i="0" u="none" strike="noStrike" cap="none" normalizeH="0" baseline="0" dirty="0">
                <a:ln>
                  <a:noFill/>
                </a:ln>
                <a:effectLst/>
                <a:latin typeface="Arial" pitchFamily="34" charset="0"/>
                <a:ea typeface="Times New Roman" pitchFamily="18" charset="0"/>
                <a:cs typeface="Arial" pitchFamily="34" charset="0"/>
              </a:rPr>
              <a:t>.</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altera</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estrutura</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do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idioma</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para</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possibilitar</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comunicação</a:t>
            </a:r>
            <a:r>
              <a:rPr kumimoji="0" lang="en-US" sz="28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en-US" sz="2800" b="0" i="0" u="none" strike="noStrike" cap="none" normalizeH="0" baseline="0" dirty="0" err="1">
                <a:ln>
                  <a:noFill/>
                </a:ln>
                <a:solidFill>
                  <a:srgbClr val="FF0000"/>
                </a:solidFill>
                <a:effectLst/>
                <a:latin typeface="Arial" pitchFamily="34" charset="0"/>
                <a:ea typeface="Times New Roman" pitchFamily="18" charset="0"/>
                <a:cs typeface="Arial" pitchFamily="34" charset="0"/>
              </a:rPr>
              <a:t>internacional</a:t>
            </a:r>
            <a:r>
              <a:rPr kumimoji="0" lang="en-US"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800" b="0" i="0" u="none" strike="noStrike" cap="none" normalizeH="0" baseline="0" dirty="0">
                <a:ln>
                  <a:noFill/>
                </a:ln>
                <a:solidFill>
                  <a:srgbClr val="231F20"/>
                </a:solidFill>
                <a:effectLst/>
                <a:latin typeface="Arial" pitchFamily="34" charset="0"/>
                <a:ea typeface="Times New Roman" pitchFamily="18" charset="0"/>
                <a:cs typeface="Arial" pitchFamily="34" charset="0"/>
              </a:rPr>
              <a:t>apresenta padrões de fala idênticos aos da variedade usada pelos falantes nativos.</a:t>
            </a:r>
            <a:endParaRPr kumimoji="0" lang="pt-BR"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36512" y="0"/>
            <a:ext cx="9087435" cy="6713984"/>
          </a:xfrm>
          <a:prstGeom prst="rect">
            <a:avLst/>
          </a:prstGeom>
          <a:noFill/>
          <a:ln w="9525">
            <a:noFill/>
            <a:miter lim="800000"/>
            <a:headEnd/>
            <a:tailEnd/>
          </a:ln>
        </p:spPr>
      </p:pic>
      <p:sp>
        <p:nvSpPr>
          <p:cNvPr id="5" name="Título 2"/>
          <p:cNvSpPr txBox="1">
            <a:spLocks/>
          </p:cNvSpPr>
          <p:nvPr/>
        </p:nvSpPr>
        <p:spPr>
          <a:xfrm>
            <a:off x="5641776" y="6179294"/>
            <a:ext cx="4546848" cy="49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ENEM – 2014 – </a:t>
            </a:r>
            <a:r>
              <a:rPr kumimoji="0" lang="en-US" sz="2000" b="1" i="0" u="none" strike="noStrike" kern="1200" cap="none" spc="0" normalizeH="0" baseline="0" noProof="0" dirty="0" err="1">
                <a:ln>
                  <a:noFill/>
                </a:ln>
                <a:solidFill>
                  <a:schemeClr val="tx1"/>
                </a:solidFill>
                <a:effectLst/>
                <a:uLnTx/>
                <a:uFillTx/>
                <a:latin typeface="+mj-lt"/>
                <a:ea typeface="+mj-ea"/>
                <a:cs typeface="+mj-cs"/>
              </a:rPr>
              <a:t>Inglês</a:t>
            </a:r>
            <a:endParaRPr kumimoji="0" lang="pt-B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395536" y="716498"/>
            <a:ext cx="864096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 internet tem servido a diferentes interesses, ampliando, muitas vezes, o contato entre pessoas e instituições. Um exemplo disso é o </a:t>
            </a:r>
            <a:r>
              <a:rPr kumimoji="0" lang="pt-BR" sz="3200" b="0" i="1" u="none" strike="noStrike" cap="none" normalizeH="0" baseline="0" dirty="0">
                <a:ln>
                  <a:noFill/>
                </a:ln>
                <a:solidFill>
                  <a:srgbClr val="231F20"/>
                </a:solidFill>
                <a:effectLst/>
                <a:latin typeface="Arial" pitchFamily="34" charset="0"/>
                <a:ea typeface="Times New Roman" pitchFamily="18" charset="0"/>
                <a:cs typeface="Arial" pitchFamily="34" charset="0"/>
              </a:rPr>
              <a:t>site </a:t>
            </a:r>
            <a:r>
              <a:rPr kumimoji="0" lang="pt-BR" sz="3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WeFeedback</a:t>
            </a: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no qual a internauta Kate Watts</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comprou comida em promoção.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inscreveu-se em concurso.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effectLst/>
                <a:latin typeface="Arial" pitchFamily="34" charset="0"/>
                <a:ea typeface="Times New Roman" pitchFamily="18" charset="0"/>
                <a:cs typeface="Arial" pitchFamily="34" charset="0"/>
              </a:rPr>
              <a:t>fez doação para caridade.</a:t>
            </a:r>
            <a:endParaRPr kumimoji="0" lang="pt-BR" sz="3200" b="0" i="0" u="none" strike="noStrike" cap="none" normalizeH="0" baseline="0" dirty="0">
              <a:ln>
                <a:noFill/>
              </a:ln>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participou de pesquisa de opinião.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voluntariou-se para trabalho social.</a:t>
            </a:r>
            <a:endParaRPr kumimoji="0" lang="pt-BR"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395536" y="644490"/>
            <a:ext cx="864096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 internet tem servido a diferentes interesses, ampliando, muitas vezes, o contato entre pessoas e instituições. Um exemplo disso é o </a:t>
            </a:r>
            <a:r>
              <a:rPr kumimoji="0" lang="pt-BR" sz="3200" b="0" i="1" u="none" strike="noStrike" cap="none" normalizeH="0" baseline="0" dirty="0">
                <a:ln>
                  <a:noFill/>
                </a:ln>
                <a:solidFill>
                  <a:srgbClr val="231F20"/>
                </a:solidFill>
                <a:effectLst/>
                <a:latin typeface="Arial" pitchFamily="34" charset="0"/>
                <a:ea typeface="Times New Roman" pitchFamily="18" charset="0"/>
                <a:cs typeface="Arial" pitchFamily="34" charset="0"/>
              </a:rPr>
              <a:t>site </a:t>
            </a:r>
            <a:r>
              <a:rPr kumimoji="0" lang="pt-BR" sz="3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WeFeedback</a:t>
            </a: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no qual a internauta Kate Watts</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comprou comida em promoção.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inscreveu-se em concurso.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FF0000"/>
                </a:solidFill>
                <a:effectLst/>
                <a:latin typeface="Arial" pitchFamily="34" charset="0"/>
                <a:ea typeface="Times New Roman" pitchFamily="18" charset="0"/>
                <a:cs typeface="Arial" pitchFamily="34" charset="0"/>
              </a:rPr>
              <a:t>fez doação para caridade.</a:t>
            </a:r>
            <a:endParaRPr kumimoji="0" lang="pt-BR" sz="3200" b="0" i="0" u="none" strike="noStrike" cap="none" normalizeH="0" baseline="0" dirty="0">
              <a:ln>
                <a:noFill/>
              </a:ln>
              <a:solidFill>
                <a:srgbClr val="FF0000"/>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participou de pesquisa de opinião.</a:t>
            </a:r>
            <a:endParaRPr kumimoji="0" lang="pt-BR" sz="3200" b="0" i="0" u="none" strike="noStrike" cap="none" normalizeH="0" baseline="0" dirty="0">
              <a:ln>
                <a:noFill/>
              </a:ln>
              <a:solidFill>
                <a:schemeClr val="tx1"/>
              </a:solidFill>
              <a:effectLst/>
              <a:latin typeface="Arial" pitchFamily="34" charset="0"/>
              <a:cs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lphaUcPeriod"/>
              <a:tabLst/>
            </a:pPr>
            <a:r>
              <a:rPr kumimoji="0" lang="pt-BR" sz="3200" b="0" i="0" u="none" strike="noStrike" cap="none" normalizeH="0" baseline="0" dirty="0">
                <a:ln>
                  <a:noFill/>
                </a:ln>
                <a:solidFill>
                  <a:srgbClr val="231F20"/>
                </a:solidFill>
                <a:effectLst/>
                <a:latin typeface="Arial" pitchFamily="34" charset="0"/>
                <a:ea typeface="Times New Roman" pitchFamily="18" charset="0"/>
                <a:cs typeface="Arial" pitchFamily="34" charset="0"/>
              </a:rPr>
              <a:t>voluntariou-se para trabalho social.</a:t>
            </a:r>
            <a:endParaRPr kumimoji="0" lang="pt-BR"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1" y="240605"/>
            <a:ext cx="8820472"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231F20"/>
                </a:solidFill>
                <a:effectLst/>
                <a:latin typeface="Arial" pitchFamily="34" charset="0"/>
                <a:ea typeface="Times New Roman" pitchFamily="18" charset="0"/>
                <a:cs typeface="Arial" pitchFamily="34" charset="0"/>
              </a:rPr>
              <a:t>The Road Not Taken (by Robert Frost)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Two</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roads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diverged</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in a wood, and I —</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 took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one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less traveled by,</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And that has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made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all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difference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BR" sz="1000" b="0" i="0" u="none" strike="noStrike" cap="none" normalizeH="0" baseline="0" dirty="0">
                <a:ln>
                  <a:noFill/>
                </a:ln>
                <a:solidFill>
                  <a:srgbClr val="231F20"/>
                </a:solidFill>
                <a:effectLst/>
                <a:latin typeface="Arial" pitchFamily="34" charset="0"/>
                <a:ea typeface="Times New Roman" pitchFamily="18" charset="0"/>
                <a:cs typeface="Arial" pitchFamily="34" charset="0"/>
              </a:rPr>
              <a:t>Disponível em: www.poetryfoundation.org. Acesso em: 29 nov. 2011 (fragmento).</a:t>
            </a:r>
            <a:endParaRPr kumimoji="0" lang="pt-B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Estes são versos finais do famoso poema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The</a:t>
            </a:r>
            <a:r>
              <a:rPr kumimoji="0" lang="pt-BR" sz="2200" b="0" i="1" u="none" strike="noStrike" cap="none" normalizeH="0" baseline="0" dirty="0">
                <a:ln>
                  <a:noFill/>
                </a:ln>
                <a:solidFill>
                  <a:srgbClr val="231F20"/>
                </a:solidFill>
                <a:effectLst/>
                <a:latin typeface="Arial" pitchFamily="34" charset="0"/>
                <a:ea typeface="Times New Roman" pitchFamily="18" charset="0"/>
                <a:cs typeface="Arial" pitchFamily="34" charset="0"/>
              </a:rPr>
              <a:t> Road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Not</a:t>
            </a:r>
            <a:r>
              <a:rPr kumimoji="0" lang="pt-BR" sz="2200" b="0" i="1"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Taken</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do poeta americano Robert </a:t>
            </a:r>
            <a:r>
              <a:rPr kumimoji="0" lang="pt-BR"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Frost</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pt-BR" sz="2200" b="0" i="0" u="sng" strike="noStrike" cap="none" normalizeH="0" baseline="0" dirty="0">
                <a:ln>
                  <a:noFill/>
                </a:ln>
                <a:solidFill>
                  <a:srgbClr val="231F20"/>
                </a:solidFill>
                <a:effectLst/>
                <a:latin typeface="Arial" pitchFamily="34" charset="0"/>
                <a:ea typeface="Times New Roman" pitchFamily="18" charset="0"/>
                <a:cs typeface="Arial" pitchFamily="34" charset="0"/>
              </a:rPr>
              <a:t>Levando-se em consideração </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que a vida é comumente </a:t>
            </a:r>
            <a:r>
              <a:rPr kumimoji="0" lang="pt-BR" sz="2200" b="0" i="0" u="sng" strike="noStrike" cap="none" normalizeH="0" baseline="0" dirty="0">
                <a:ln>
                  <a:noFill/>
                </a:ln>
                <a:solidFill>
                  <a:srgbClr val="231F20"/>
                </a:solidFill>
                <a:effectLst/>
                <a:latin typeface="Arial" pitchFamily="34" charset="0"/>
                <a:ea typeface="Times New Roman" pitchFamily="18" charset="0"/>
                <a:cs typeface="Arial" pitchFamily="34" charset="0"/>
              </a:rPr>
              <a:t>metaforizada</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como uma viagem, esses versos indicam que o autor</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effectLst/>
                <a:latin typeface="Arial" pitchFamily="34" charset="0"/>
                <a:ea typeface="Times New Roman" pitchFamily="18" charset="0"/>
                <a:cs typeface="Arial" pitchFamily="34" charset="0"/>
              </a:rPr>
              <a:t>festeja o fato de ter sido ousado na escolha que fez em sua vida.</a:t>
            </a:r>
            <a:endParaRPr kumimoji="0" lang="pt-BR" sz="2200" b="0" i="0" u="none" strike="noStrike" cap="none" normalizeH="0" baseline="0" dirty="0">
              <a:ln>
                <a:noFill/>
              </a:ln>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lamenta por ter sido um viajante que encontrou muitas bifurcações.</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viaja muito pouco e que essa escolha fez toda a diferença em sua vida.</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BundesbahnPiStd-1"/>
              </a:rPr>
              <a:t>reconhece que todas as dificuldades em sua vida foram </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todas superadas.</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percorre várias estradas durante as diferentes fases de sua vida.</a:t>
            </a:r>
            <a:endParaRPr kumimoji="0" lang="pt-BR" sz="2200" b="0" i="0" u="none" strike="noStrike" cap="none" normalizeH="0" baseline="0" dirty="0">
              <a:ln>
                <a:noFill/>
              </a:ln>
              <a:solidFill>
                <a:schemeClr val="tx1"/>
              </a:solidFill>
              <a:effectLst/>
              <a:latin typeface="Arial" pitchFamily="34" charset="0"/>
              <a:cs typeface="Arial" pitchFamily="34" charset="0"/>
            </a:endParaRPr>
          </a:p>
        </p:txBody>
      </p:sp>
      <p:sp>
        <p:nvSpPr>
          <p:cNvPr id="3" name="Título 2"/>
          <p:cNvSpPr txBox="1">
            <a:spLocks/>
          </p:cNvSpPr>
          <p:nvPr/>
        </p:nvSpPr>
        <p:spPr>
          <a:xfrm>
            <a:off x="-1116632" y="-27384"/>
            <a:ext cx="4546848" cy="49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ENEM – 2014 – </a:t>
            </a:r>
            <a:r>
              <a:rPr kumimoji="0" lang="en-US" sz="2000" b="1" i="0" u="none" strike="noStrike" kern="1200" cap="none" spc="0" normalizeH="0" baseline="0" noProof="0" dirty="0" err="1">
                <a:ln>
                  <a:noFill/>
                </a:ln>
                <a:solidFill>
                  <a:schemeClr val="tx1"/>
                </a:solidFill>
                <a:effectLst/>
                <a:uLnTx/>
                <a:uFillTx/>
                <a:latin typeface="+mj-lt"/>
                <a:ea typeface="+mj-ea"/>
                <a:cs typeface="+mj-cs"/>
              </a:rPr>
              <a:t>Inglês</a:t>
            </a:r>
            <a:endParaRPr kumimoji="0" lang="pt-B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21506" name="Espaço Reservado para Conteúdo 1"/>
          <p:cNvSpPr>
            <a:spLocks noGrp="1"/>
          </p:cNvSpPr>
          <p:nvPr>
            <p:ph idx="1"/>
          </p:nvPr>
        </p:nvSpPr>
        <p:spPr>
          <a:xfrm>
            <a:off x="395288" y="1484313"/>
            <a:ext cx="8229600" cy="4525962"/>
          </a:xfrm>
        </p:spPr>
        <p:txBody>
          <a:bodyPr>
            <a:normAutofit lnSpcReduction="10000"/>
          </a:bodyPr>
          <a:lstStyle/>
          <a:p>
            <a:pPr algn="ctr" eaLnBrk="1" hangingPunct="1"/>
            <a:r>
              <a:rPr lang="en-US" altLang="pt-BR" sz="3200"/>
              <a:t>Explicar a intenção		Sentido</a:t>
            </a:r>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Conhecimento</a:t>
            </a:r>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Conhecimento prévio de informações gerais – “Conhecimento de mundo”</a:t>
            </a:r>
          </a:p>
          <a:p>
            <a:pPr algn="ctr" eaLnBrk="1" hangingPunct="1">
              <a:buFont typeface="Wingdings 3" pitchFamily="18" charset="2"/>
              <a:buNone/>
            </a:pPr>
            <a:r>
              <a:rPr lang="en-US" altLang="pt-BR" sz="3200"/>
              <a:t>“World knowledge”</a:t>
            </a:r>
          </a:p>
          <a:p>
            <a:pPr algn="ctr" eaLnBrk="1" hangingPunct="1">
              <a:buFont typeface="Wingdings 3" pitchFamily="18" charset="2"/>
              <a:buNone/>
            </a:pPr>
            <a:r>
              <a:rPr lang="en-US" altLang="pt-BR"/>
              <a:t> </a:t>
            </a:r>
            <a:endParaRPr lang="pt-BR" altLang="pt-BR"/>
          </a:p>
        </p:txBody>
      </p:sp>
      <p:cxnSp>
        <p:nvCxnSpPr>
          <p:cNvPr id="5" name="Conector de seta reta 4"/>
          <p:cNvCxnSpPr/>
          <p:nvPr/>
        </p:nvCxnSpPr>
        <p:spPr>
          <a:xfrm>
            <a:off x="5651500" y="1773238"/>
            <a:ext cx="5048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Conector de seta reta 6"/>
          <p:cNvCxnSpPr/>
          <p:nvPr/>
        </p:nvCxnSpPr>
        <p:spPr>
          <a:xfrm>
            <a:off x="4572000" y="1989138"/>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Conector de seta reta 5"/>
          <p:cNvCxnSpPr/>
          <p:nvPr/>
        </p:nvCxnSpPr>
        <p:spPr>
          <a:xfrm>
            <a:off x="4572000" y="3068638"/>
            <a:ext cx="0" cy="5762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1" y="240605"/>
            <a:ext cx="8820472"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231F20"/>
                </a:solidFill>
                <a:effectLst/>
                <a:latin typeface="Arial" pitchFamily="34" charset="0"/>
                <a:ea typeface="Times New Roman" pitchFamily="18" charset="0"/>
                <a:cs typeface="Arial" pitchFamily="34" charset="0"/>
              </a:rPr>
              <a:t>The Road Not Taken (by Robert Frost)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Two</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roads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diverged</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in a wood, and I —</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I took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one </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less traveled by,</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And that has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made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all the </a:t>
            </a:r>
            <a:r>
              <a:rPr kumimoji="0" lang="en-US"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difference</a:t>
            </a:r>
            <a:r>
              <a:rPr kumimoji="0" lang="en-US"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BR" sz="1000" b="0" i="0" u="none" strike="noStrike" cap="none" normalizeH="0" baseline="0" dirty="0">
                <a:ln>
                  <a:noFill/>
                </a:ln>
                <a:solidFill>
                  <a:srgbClr val="231F20"/>
                </a:solidFill>
                <a:effectLst/>
                <a:latin typeface="Arial" pitchFamily="34" charset="0"/>
                <a:ea typeface="Times New Roman" pitchFamily="18" charset="0"/>
                <a:cs typeface="Arial" pitchFamily="34" charset="0"/>
              </a:rPr>
              <a:t>Disponível em: www.poetryfoundation.org. Acesso em: 29 nov. 2011 (fragmento).</a:t>
            </a:r>
            <a:endParaRPr kumimoji="0" lang="pt-B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Estes são versos finais do famoso poema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The</a:t>
            </a:r>
            <a:r>
              <a:rPr kumimoji="0" lang="pt-BR" sz="2200" b="0" i="1" u="none" strike="noStrike" cap="none" normalizeH="0" baseline="0" dirty="0">
                <a:ln>
                  <a:noFill/>
                </a:ln>
                <a:solidFill>
                  <a:srgbClr val="231F20"/>
                </a:solidFill>
                <a:effectLst/>
                <a:latin typeface="Arial" pitchFamily="34" charset="0"/>
                <a:ea typeface="Times New Roman" pitchFamily="18" charset="0"/>
                <a:cs typeface="Arial" pitchFamily="34" charset="0"/>
              </a:rPr>
              <a:t> Road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Not</a:t>
            </a:r>
            <a:r>
              <a:rPr kumimoji="0" lang="pt-BR" sz="2200" b="0" i="1"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pt-BR" sz="2200" b="0" i="1" u="none" strike="noStrike" cap="none" normalizeH="0" baseline="0" dirty="0" err="1">
                <a:ln>
                  <a:noFill/>
                </a:ln>
                <a:solidFill>
                  <a:srgbClr val="231F20"/>
                </a:solidFill>
                <a:effectLst/>
                <a:latin typeface="Arial" pitchFamily="34" charset="0"/>
                <a:ea typeface="Times New Roman" pitchFamily="18" charset="0"/>
                <a:cs typeface="Arial" pitchFamily="34" charset="0"/>
              </a:rPr>
              <a:t>Taken</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do poeta americano Robert </a:t>
            </a:r>
            <a:r>
              <a:rPr kumimoji="0" lang="pt-BR" sz="2200" b="0" i="0" u="none" strike="noStrike" cap="none" normalizeH="0" baseline="0" dirty="0" err="1">
                <a:ln>
                  <a:noFill/>
                </a:ln>
                <a:solidFill>
                  <a:srgbClr val="231F20"/>
                </a:solidFill>
                <a:effectLst/>
                <a:latin typeface="Arial" pitchFamily="34" charset="0"/>
                <a:ea typeface="Times New Roman" pitchFamily="18" charset="0"/>
                <a:cs typeface="Arial" pitchFamily="34" charset="0"/>
              </a:rPr>
              <a:t>Frost</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a:t>
            </a:r>
            <a:r>
              <a:rPr kumimoji="0" lang="pt-BR" sz="2200" b="0" i="0" u="sng" strike="noStrike" cap="none" normalizeH="0" baseline="0" dirty="0">
                <a:ln>
                  <a:noFill/>
                </a:ln>
                <a:solidFill>
                  <a:srgbClr val="231F20"/>
                </a:solidFill>
                <a:effectLst/>
                <a:latin typeface="Arial" pitchFamily="34" charset="0"/>
                <a:ea typeface="Times New Roman" pitchFamily="18" charset="0"/>
                <a:cs typeface="Arial" pitchFamily="34" charset="0"/>
              </a:rPr>
              <a:t>Levando-se em consideração </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que a vida é comumente </a:t>
            </a:r>
            <a:r>
              <a:rPr kumimoji="0" lang="pt-BR" sz="2200" b="0" i="0" u="sng" strike="noStrike" cap="none" normalizeH="0" baseline="0" dirty="0">
                <a:ln>
                  <a:noFill/>
                </a:ln>
                <a:solidFill>
                  <a:srgbClr val="231F20"/>
                </a:solidFill>
                <a:effectLst/>
                <a:latin typeface="Arial" pitchFamily="34" charset="0"/>
                <a:ea typeface="Times New Roman" pitchFamily="18" charset="0"/>
                <a:cs typeface="Arial" pitchFamily="34" charset="0"/>
              </a:rPr>
              <a:t>metaforizada</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 como uma viagem, esses versos indicam que o autor</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FF0000"/>
                </a:solidFill>
                <a:effectLst/>
                <a:latin typeface="Arial" pitchFamily="34" charset="0"/>
                <a:ea typeface="Times New Roman" pitchFamily="18" charset="0"/>
                <a:cs typeface="Arial" pitchFamily="34" charset="0"/>
              </a:rPr>
              <a:t>festeja o fato de ter sido ousado na escolha que fez em sua vida.</a:t>
            </a:r>
            <a:endParaRPr kumimoji="0" lang="pt-BR" sz="2200" b="0" i="0" u="none" strike="noStrike" cap="none" normalizeH="0" baseline="0" dirty="0">
              <a:ln>
                <a:noFill/>
              </a:ln>
              <a:solidFill>
                <a:srgbClr val="FF0000"/>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lamenta por ter sido um viajante que encontrou muitas bifurcações.</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viaja muito pouco e que essa escolha fez toda a diferença em sua vida.</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BundesbahnPiStd-1"/>
              </a:rPr>
              <a:t>reconhece que todas as dificuldades em sua vida foram </a:t>
            </a: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todas superadas.</a:t>
            </a:r>
            <a:endParaRPr kumimoji="0" lang="pt-BR" sz="2200" b="0" i="0" u="none" strike="noStrike" cap="none" normalizeH="0" baseline="0" dirty="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pt-BR" sz="2200" b="0" i="0" u="none" strike="noStrike" cap="none" normalizeH="0" baseline="0" dirty="0">
                <a:ln>
                  <a:noFill/>
                </a:ln>
                <a:solidFill>
                  <a:srgbClr val="231F20"/>
                </a:solidFill>
                <a:effectLst/>
                <a:latin typeface="Arial" pitchFamily="34" charset="0"/>
                <a:ea typeface="Times New Roman" pitchFamily="18" charset="0"/>
                <a:cs typeface="Arial" pitchFamily="34" charset="0"/>
              </a:rPr>
              <a:t>percorre várias estradas durante as diferentes fases de sua vida.</a:t>
            </a:r>
            <a:endParaRPr kumimoji="0" lang="pt-B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111978"/>
            <a:ext cx="9144000" cy="6463308"/>
          </a:xfrm>
          <a:prstGeom prst="rect">
            <a:avLst/>
          </a:prstGeom>
        </p:spPr>
        <p:txBody>
          <a:bodyPr wrap="square">
            <a:spAutoFit/>
          </a:bodyPr>
          <a:lstStyle/>
          <a:p>
            <a:pPr algn="ctr"/>
            <a:r>
              <a:rPr lang="pt-BR" sz="2300" b="1" dirty="0"/>
              <a:t>A </a:t>
            </a:r>
            <a:r>
              <a:rPr lang="pt-BR" sz="2300" b="1" dirty="0" err="1"/>
              <a:t>Tall</a:t>
            </a:r>
            <a:r>
              <a:rPr lang="pt-BR" sz="2300" b="1" dirty="0"/>
              <a:t> </a:t>
            </a:r>
            <a:r>
              <a:rPr lang="pt-BR" sz="2300" b="1" dirty="0" err="1"/>
              <a:t>Order</a:t>
            </a:r>
            <a:endParaRPr lang="pt-BR" sz="2300" b="1" dirty="0"/>
          </a:p>
          <a:p>
            <a:pPr algn="ctr"/>
            <a:endParaRPr lang="pt-BR" sz="2300" b="1" dirty="0"/>
          </a:p>
          <a:p>
            <a:pPr algn="ctr"/>
            <a:r>
              <a:rPr lang="en-US" sz="2300" i="1" dirty="0"/>
              <a:t>The sky isn’t the limit for an architect building the world’s first invisible skyscraper</a:t>
            </a:r>
          </a:p>
          <a:p>
            <a:pPr algn="just"/>
            <a:endParaRPr lang="en-US" sz="2300" i="1" dirty="0"/>
          </a:p>
          <a:p>
            <a:pPr algn="just"/>
            <a:r>
              <a:rPr lang="en-US" sz="2300" dirty="0"/>
              <a:t>	Charles Wee, one of the world’s leading high-rise architects, has a confession to make: he’s bored with skyscrapers. After designing more than 30, most of which punctuate the skylines of rapidly expanding Asian cities, he has stuck upon a novel concept: the first </a:t>
            </a:r>
            <a:r>
              <a:rPr lang="pt-BR" sz="2300" dirty="0" err="1"/>
              <a:t>skyscraper</a:t>
            </a:r>
            <a:r>
              <a:rPr lang="pt-BR" sz="2300" dirty="0"/>
              <a:t>.</a:t>
            </a:r>
          </a:p>
          <a:p>
            <a:pPr algn="just"/>
            <a:r>
              <a:rPr lang="en-US" sz="2300" dirty="0"/>
              <a:t>	As the tallest structure in South Korea, his </a:t>
            </a:r>
            <a:r>
              <a:rPr lang="en-US" sz="2300" dirty="0" err="1"/>
              <a:t>InfinityTower</a:t>
            </a:r>
            <a:r>
              <a:rPr lang="en-US" sz="2300" dirty="0"/>
              <a:t> will loom over Seoul until somebody pushes a button and it completely disappears.</a:t>
            </a:r>
          </a:p>
          <a:p>
            <a:pPr algn="just"/>
            <a:r>
              <a:rPr lang="en-US" sz="2300" dirty="0"/>
              <a:t>	When he entered a 2004 competition to design a landmark tower, the Korean-American architect rejected the notion of competing with Dubai, Toronto, and Shanghai</a:t>
            </a:r>
          </a:p>
          <a:p>
            <a:pPr algn="just"/>
            <a:r>
              <a:rPr lang="en-US" sz="2300" dirty="0"/>
              <a:t>to reach the summit of man-made summits. “I thought, let’s not jump into this stupid race to build another ‘tallest’ tower,” he says in a phone conversation. “Let’s take an opposite approach — let’s make an anti-tower.”</a:t>
            </a:r>
            <a:endParaRPr lang="pt-BR" sz="2300" dirty="0"/>
          </a:p>
        </p:txBody>
      </p:sp>
      <p:sp>
        <p:nvSpPr>
          <p:cNvPr id="5" name="Título 2"/>
          <p:cNvSpPr txBox="1">
            <a:spLocks/>
          </p:cNvSpPr>
          <p:nvPr/>
        </p:nvSpPr>
        <p:spPr>
          <a:xfrm>
            <a:off x="-468560" y="44624"/>
            <a:ext cx="4546848" cy="49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ENEM – 2014 – </a:t>
            </a:r>
            <a:r>
              <a:rPr kumimoji="0" lang="en-US" sz="2000" b="1" i="0" u="none" strike="noStrike" kern="1200" cap="none" spc="0" normalizeH="0" baseline="0" noProof="0" dirty="0" err="1">
                <a:ln>
                  <a:noFill/>
                </a:ln>
                <a:solidFill>
                  <a:schemeClr val="tx1"/>
                </a:solidFill>
                <a:effectLst/>
                <a:uLnTx/>
                <a:uFillTx/>
                <a:latin typeface="+mj-lt"/>
                <a:ea typeface="+mj-ea"/>
                <a:cs typeface="+mj-cs"/>
              </a:rPr>
              <a:t>Inglês</a:t>
            </a:r>
            <a:endParaRPr kumimoji="0" lang="pt-B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20080" y="317549"/>
            <a:ext cx="8604448" cy="5478423"/>
          </a:xfrm>
          <a:prstGeom prst="rect">
            <a:avLst/>
          </a:prstGeom>
        </p:spPr>
        <p:txBody>
          <a:bodyPr wrap="square">
            <a:spAutoFit/>
          </a:bodyPr>
          <a:lstStyle/>
          <a:p>
            <a:r>
              <a:rPr lang="en-US" sz="2200" dirty="0"/>
              <a:t>	</a:t>
            </a:r>
            <a:r>
              <a:rPr lang="en-US" sz="2800" dirty="0"/>
              <a:t>The result will be a 150-story building that fades from view at the flick of a switch. The Tower will effectively function as an enormous television screen, being able to project an exact replica of whatever is happening behind it onto its façade. To the human eye, the building will appear </a:t>
            </a:r>
            <a:r>
              <a:rPr lang="pt-BR" sz="2800" dirty="0"/>
              <a:t>to </a:t>
            </a:r>
            <a:r>
              <a:rPr lang="pt-BR" sz="2800" dirty="0" err="1"/>
              <a:t>have</a:t>
            </a:r>
            <a:r>
              <a:rPr lang="pt-BR" sz="2800" dirty="0"/>
              <a:t> </a:t>
            </a:r>
            <a:r>
              <a:rPr lang="pt-BR" sz="2800" dirty="0" err="1"/>
              <a:t>melted</a:t>
            </a:r>
            <a:r>
              <a:rPr lang="pt-BR" sz="2800" dirty="0"/>
              <a:t> </a:t>
            </a:r>
            <a:r>
              <a:rPr lang="pt-BR" sz="2800" dirty="0" err="1"/>
              <a:t>away</a:t>
            </a:r>
            <a:r>
              <a:rPr lang="pt-BR" sz="2800" dirty="0"/>
              <a:t>.</a:t>
            </a:r>
          </a:p>
          <a:p>
            <a:r>
              <a:rPr lang="en-US" sz="2800" dirty="0"/>
              <a:t>	It will be the most extraordinary achievement of </a:t>
            </a:r>
            <a:r>
              <a:rPr lang="en-US" sz="2800" dirty="0" err="1"/>
              <a:t>Wee’s</a:t>
            </a:r>
            <a:endParaRPr lang="en-US" sz="2800" dirty="0"/>
          </a:p>
          <a:p>
            <a:r>
              <a:rPr lang="en-US" sz="2800" dirty="0"/>
              <a:t>stellar architectural career. After graduating from UCLA, he worked under Anthony </a:t>
            </a:r>
            <a:r>
              <a:rPr lang="en-US" sz="2800" dirty="0" err="1"/>
              <a:t>Lumsden</a:t>
            </a:r>
            <a:r>
              <a:rPr lang="en-US" sz="2800" dirty="0"/>
              <a:t>, a prolific Californian  architect who helped devise the modern technique of wrapping buildings inside smooth glass skins.</a:t>
            </a:r>
          </a:p>
          <a:p>
            <a:r>
              <a:rPr lang="pt-BR" sz="1400" dirty="0"/>
              <a:t>HINES, N. Disponível em: http://mag.newsweek.com. Acesso em: 13 out. 2013 (adaptado).</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399430"/>
            <a:ext cx="8496944" cy="6124754"/>
          </a:xfrm>
          <a:prstGeom prst="rect">
            <a:avLst/>
          </a:prstGeom>
        </p:spPr>
        <p:txBody>
          <a:bodyPr wrap="square">
            <a:spAutoFit/>
          </a:bodyPr>
          <a:lstStyle/>
          <a:p>
            <a:r>
              <a:rPr lang="pt-BR" sz="2800" dirty="0"/>
              <a:t>No título e no subtítulo desse texto, as expressões </a:t>
            </a:r>
            <a:r>
              <a:rPr lang="pt-BR" sz="2800" i="1" dirty="0"/>
              <a:t>A </a:t>
            </a:r>
            <a:r>
              <a:rPr lang="pt-BR" sz="2800" i="1" dirty="0" err="1"/>
              <a:t>Tall</a:t>
            </a:r>
            <a:endParaRPr lang="pt-BR" sz="2800" i="1" dirty="0"/>
          </a:p>
          <a:p>
            <a:r>
              <a:rPr lang="pt-BR" sz="2800" i="1" dirty="0" err="1"/>
              <a:t>Order</a:t>
            </a:r>
            <a:r>
              <a:rPr lang="pt-BR" sz="2800" i="1" dirty="0"/>
              <a:t> e </a:t>
            </a:r>
            <a:r>
              <a:rPr lang="pt-BR" sz="2800" i="1" dirty="0" err="1"/>
              <a:t>The</a:t>
            </a:r>
            <a:r>
              <a:rPr lang="pt-BR" sz="2800" i="1" dirty="0"/>
              <a:t> </a:t>
            </a:r>
            <a:r>
              <a:rPr lang="pt-BR" sz="2800" i="1" dirty="0" err="1"/>
              <a:t>sky</a:t>
            </a:r>
            <a:r>
              <a:rPr lang="pt-BR" sz="2800" i="1" dirty="0"/>
              <a:t> </a:t>
            </a:r>
            <a:r>
              <a:rPr lang="pt-BR" sz="2800" i="1" dirty="0" err="1"/>
              <a:t>isn’t</a:t>
            </a:r>
            <a:r>
              <a:rPr lang="pt-BR" sz="2800" i="1" dirty="0"/>
              <a:t> </a:t>
            </a:r>
            <a:r>
              <a:rPr lang="pt-BR" sz="2800" i="1" dirty="0" err="1"/>
              <a:t>the</a:t>
            </a:r>
            <a:r>
              <a:rPr lang="pt-BR" sz="2800" i="1" dirty="0"/>
              <a:t> </a:t>
            </a:r>
            <a:r>
              <a:rPr lang="pt-BR" sz="2800" i="1" dirty="0" err="1"/>
              <a:t>limit</a:t>
            </a:r>
            <a:r>
              <a:rPr lang="pt-BR" sz="2800" i="1" dirty="0"/>
              <a:t> são usadas para apresentar</a:t>
            </a:r>
          </a:p>
          <a:p>
            <a:r>
              <a:rPr lang="pt-BR" sz="2800" dirty="0"/>
              <a:t>uma matéria cujo tema é:</a:t>
            </a:r>
          </a:p>
          <a:p>
            <a:endParaRPr lang="pt-BR" sz="2800" dirty="0"/>
          </a:p>
          <a:p>
            <a:r>
              <a:rPr lang="pt-BR" sz="2800" dirty="0"/>
              <a:t>A. Inovações tecnológicas usadas para a construção de</a:t>
            </a:r>
          </a:p>
          <a:p>
            <a:r>
              <a:rPr lang="pt-BR" sz="2800" dirty="0"/>
              <a:t>um novo arranha-céu em Seul.</a:t>
            </a:r>
          </a:p>
          <a:p>
            <a:r>
              <a:rPr lang="pt-BR" sz="2800" dirty="0"/>
              <a:t>B. Confissões de um arquiteto que busca se destacar na construção de arranha-céus.</a:t>
            </a:r>
          </a:p>
          <a:p>
            <a:r>
              <a:rPr lang="pt-BR" sz="2800" dirty="0"/>
              <a:t>C. Técnicas a serem estabelecidas para a construção de</a:t>
            </a:r>
          </a:p>
          <a:p>
            <a:r>
              <a:rPr lang="pt-BR" sz="2800" dirty="0"/>
              <a:t>edifícios altos na Califórnia.</a:t>
            </a:r>
          </a:p>
          <a:p>
            <a:r>
              <a:rPr lang="pt-BR" sz="2800" dirty="0"/>
              <a:t>D. Competição entre arquitetos para a construção do</a:t>
            </a:r>
          </a:p>
          <a:p>
            <a:r>
              <a:rPr lang="pt-BR" sz="2800" dirty="0"/>
              <a:t>edifício mais alto do mundo.</a:t>
            </a:r>
          </a:p>
          <a:p>
            <a:r>
              <a:rPr lang="pt-BR" sz="2800" dirty="0"/>
              <a:t>E. Construção de altas torres de apartamentos nas</a:t>
            </a:r>
          </a:p>
          <a:p>
            <a:r>
              <a:rPr lang="pt-BR" sz="2800" dirty="0"/>
              <a:t>grandes metrópoles da Ásia.</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399430"/>
            <a:ext cx="8496944" cy="6124754"/>
          </a:xfrm>
          <a:prstGeom prst="rect">
            <a:avLst/>
          </a:prstGeom>
        </p:spPr>
        <p:txBody>
          <a:bodyPr wrap="square">
            <a:spAutoFit/>
          </a:bodyPr>
          <a:lstStyle/>
          <a:p>
            <a:r>
              <a:rPr lang="pt-BR" sz="2800" dirty="0"/>
              <a:t>No título e no subtítulo desse texto, as expressões </a:t>
            </a:r>
            <a:r>
              <a:rPr lang="pt-BR" sz="2800" i="1" dirty="0"/>
              <a:t>A </a:t>
            </a:r>
            <a:r>
              <a:rPr lang="pt-BR" sz="2800" i="1" dirty="0" err="1"/>
              <a:t>Tall</a:t>
            </a:r>
            <a:endParaRPr lang="pt-BR" sz="2800" i="1" dirty="0"/>
          </a:p>
          <a:p>
            <a:r>
              <a:rPr lang="pt-BR" sz="2800" i="1" dirty="0" err="1"/>
              <a:t>Order</a:t>
            </a:r>
            <a:r>
              <a:rPr lang="pt-BR" sz="2800" i="1" dirty="0"/>
              <a:t> e </a:t>
            </a:r>
            <a:r>
              <a:rPr lang="pt-BR" sz="2800" i="1" dirty="0" err="1"/>
              <a:t>The</a:t>
            </a:r>
            <a:r>
              <a:rPr lang="pt-BR" sz="2800" i="1" dirty="0"/>
              <a:t> </a:t>
            </a:r>
            <a:r>
              <a:rPr lang="pt-BR" sz="2800" i="1" dirty="0" err="1"/>
              <a:t>sky</a:t>
            </a:r>
            <a:r>
              <a:rPr lang="pt-BR" sz="2800" i="1" dirty="0"/>
              <a:t> </a:t>
            </a:r>
            <a:r>
              <a:rPr lang="pt-BR" sz="2800" i="1" dirty="0" err="1"/>
              <a:t>isn’t</a:t>
            </a:r>
            <a:r>
              <a:rPr lang="pt-BR" sz="2800" i="1" dirty="0"/>
              <a:t> </a:t>
            </a:r>
            <a:r>
              <a:rPr lang="pt-BR" sz="2800" i="1" dirty="0" err="1"/>
              <a:t>the</a:t>
            </a:r>
            <a:r>
              <a:rPr lang="pt-BR" sz="2800" i="1" dirty="0"/>
              <a:t> </a:t>
            </a:r>
            <a:r>
              <a:rPr lang="pt-BR" sz="2800" i="1" dirty="0" err="1"/>
              <a:t>limit</a:t>
            </a:r>
            <a:r>
              <a:rPr lang="pt-BR" sz="2800" i="1" dirty="0"/>
              <a:t> são usadas para apresentar</a:t>
            </a:r>
          </a:p>
          <a:p>
            <a:r>
              <a:rPr lang="pt-BR" sz="2800" dirty="0"/>
              <a:t>uma matéria cujo tema é:</a:t>
            </a:r>
          </a:p>
          <a:p>
            <a:endParaRPr lang="pt-BR" sz="2800" dirty="0"/>
          </a:p>
          <a:p>
            <a:r>
              <a:rPr lang="pt-BR" sz="2800" dirty="0">
                <a:solidFill>
                  <a:srgbClr val="FF0000"/>
                </a:solidFill>
              </a:rPr>
              <a:t>A. Inovações tecnológicas usadas para a construção de</a:t>
            </a:r>
          </a:p>
          <a:p>
            <a:r>
              <a:rPr lang="pt-BR" sz="2800" dirty="0">
                <a:solidFill>
                  <a:srgbClr val="FF0000"/>
                </a:solidFill>
              </a:rPr>
              <a:t>um novo arranha-céu em Seul.</a:t>
            </a:r>
          </a:p>
          <a:p>
            <a:r>
              <a:rPr lang="pt-BR" sz="2800" dirty="0"/>
              <a:t>B. Confissões de um arquiteto que busca se destacar na construção de arranha-céus.</a:t>
            </a:r>
          </a:p>
          <a:p>
            <a:r>
              <a:rPr lang="pt-BR" sz="2800" dirty="0"/>
              <a:t>C. Técnicas a serem estabelecidas para a construção de</a:t>
            </a:r>
          </a:p>
          <a:p>
            <a:r>
              <a:rPr lang="pt-BR" sz="2800" dirty="0"/>
              <a:t>edifícios altos na Califórnia.</a:t>
            </a:r>
          </a:p>
          <a:p>
            <a:r>
              <a:rPr lang="pt-BR" sz="2800" dirty="0"/>
              <a:t>D. Competição entre arquitetos para a construção do</a:t>
            </a:r>
          </a:p>
          <a:p>
            <a:r>
              <a:rPr lang="pt-BR" sz="2800" dirty="0"/>
              <a:t>edifício mais alto do mundo.</a:t>
            </a:r>
          </a:p>
          <a:p>
            <a:r>
              <a:rPr lang="pt-BR" sz="2800" dirty="0"/>
              <a:t>E. Construção de altas torres de apartamentos nas</a:t>
            </a:r>
          </a:p>
          <a:p>
            <a:r>
              <a:rPr lang="pt-BR" sz="2800" dirty="0"/>
              <a:t>grandes metrópoles da Ásia.</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9512" y="332656"/>
            <a:ext cx="8784976" cy="6222890"/>
          </a:xfrm>
          <a:prstGeom prst="rect">
            <a:avLst/>
          </a:prstGeom>
        </p:spPr>
        <p:txBody>
          <a:bodyPr wrap="square" numCol="2">
            <a:spAutoFit/>
          </a:bodyPr>
          <a:lstStyle/>
          <a:p>
            <a:r>
              <a:rPr lang="pt-BR" sz="2400" b="1" dirty="0" err="1"/>
              <a:t>Masters</a:t>
            </a:r>
            <a:r>
              <a:rPr lang="pt-BR" sz="2400" b="1" dirty="0"/>
              <a:t> </a:t>
            </a:r>
            <a:r>
              <a:rPr lang="pt-BR" sz="2400" b="1" dirty="0" err="1"/>
              <a:t>of</a:t>
            </a:r>
            <a:r>
              <a:rPr lang="pt-BR" sz="2400" b="1" dirty="0"/>
              <a:t> </a:t>
            </a:r>
            <a:r>
              <a:rPr lang="pt-BR" sz="2400" b="1" dirty="0" err="1"/>
              <a:t>War</a:t>
            </a:r>
            <a:endParaRPr lang="pt-BR" sz="2400" b="1" dirty="0"/>
          </a:p>
          <a:p>
            <a:r>
              <a:rPr lang="en-US" sz="2400" dirty="0"/>
              <a:t>Come you masters of war</a:t>
            </a:r>
          </a:p>
          <a:p>
            <a:r>
              <a:rPr lang="en-US" sz="2400" dirty="0"/>
              <a:t>You that build all the guns</a:t>
            </a:r>
          </a:p>
          <a:p>
            <a:r>
              <a:rPr lang="en-US" sz="2400" dirty="0"/>
              <a:t>You that build the death planes</a:t>
            </a:r>
          </a:p>
          <a:p>
            <a:r>
              <a:rPr lang="en-US" sz="2400" dirty="0"/>
              <a:t>You that build all the bombs</a:t>
            </a:r>
          </a:p>
          <a:p>
            <a:r>
              <a:rPr lang="en-US" sz="2400" dirty="0"/>
              <a:t>You that hide behind walls</a:t>
            </a:r>
          </a:p>
          <a:p>
            <a:r>
              <a:rPr lang="en-US" sz="2400" dirty="0"/>
              <a:t>You that hide behind desks</a:t>
            </a:r>
          </a:p>
          <a:p>
            <a:r>
              <a:rPr lang="en-US" sz="2400" dirty="0"/>
              <a:t>I just want you to know</a:t>
            </a:r>
          </a:p>
          <a:p>
            <a:r>
              <a:rPr lang="en-US" sz="2400" dirty="0"/>
              <a:t>I can see through your masks.</a:t>
            </a:r>
          </a:p>
          <a:p>
            <a:r>
              <a:rPr lang="en-US" sz="2400" dirty="0"/>
              <a:t>You that never done </a:t>
            </a:r>
            <a:r>
              <a:rPr lang="en-US" sz="2400" dirty="0" err="1"/>
              <a:t>nothin</a:t>
            </a:r>
            <a:r>
              <a:rPr lang="en-US" sz="2400" dirty="0"/>
              <a:t>’</a:t>
            </a:r>
          </a:p>
          <a:p>
            <a:r>
              <a:rPr lang="pt-BR" sz="2400" dirty="0" err="1"/>
              <a:t>But</a:t>
            </a:r>
            <a:r>
              <a:rPr lang="pt-BR" sz="2400" dirty="0"/>
              <a:t> build to </a:t>
            </a:r>
            <a:r>
              <a:rPr lang="pt-BR" sz="2400" dirty="0" err="1"/>
              <a:t>destroy</a:t>
            </a:r>
            <a:endParaRPr lang="pt-BR" sz="2400" dirty="0"/>
          </a:p>
          <a:p>
            <a:r>
              <a:rPr lang="en-US" sz="2400" dirty="0"/>
              <a:t>You play with my world</a:t>
            </a:r>
          </a:p>
          <a:p>
            <a:r>
              <a:rPr lang="en-US" sz="2400" dirty="0"/>
              <a:t>Like it’s your little toy</a:t>
            </a:r>
          </a:p>
          <a:p>
            <a:r>
              <a:rPr lang="en-US" sz="2400" dirty="0"/>
              <a:t>You put a gun in my hand</a:t>
            </a:r>
          </a:p>
          <a:p>
            <a:r>
              <a:rPr lang="en-US" sz="2400" dirty="0"/>
              <a:t>And you hide from my eyes</a:t>
            </a:r>
          </a:p>
          <a:p>
            <a:r>
              <a:rPr lang="en-US" sz="2400" dirty="0"/>
              <a:t>And you turn and run farther</a:t>
            </a:r>
          </a:p>
          <a:p>
            <a:r>
              <a:rPr lang="pt-BR" sz="2400" dirty="0" err="1"/>
              <a:t>When</a:t>
            </a:r>
            <a:r>
              <a:rPr lang="pt-BR" sz="2400" dirty="0"/>
              <a:t> </a:t>
            </a:r>
            <a:r>
              <a:rPr lang="pt-BR" sz="2400" dirty="0" err="1"/>
              <a:t>the</a:t>
            </a:r>
            <a:r>
              <a:rPr lang="pt-BR" sz="2400" dirty="0"/>
              <a:t> </a:t>
            </a:r>
            <a:r>
              <a:rPr lang="pt-BR" sz="2400" dirty="0" err="1"/>
              <a:t>fast</a:t>
            </a:r>
            <a:r>
              <a:rPr lang="pt-BR" sz="2400" dirty="0"/>
              <a:t> </a:t>
            </a:r>
            <a:r>
              <a:rPr lang="pt-BR" sz="2400" dirty="0" err="1"/>
              <a:t>bullets</a:t>
            </a:r>
            <a:r>
              <a:rPr lang="pt-BR" sz="2400" dirty="0"/>
              <a:t> </a:t>
            </a:r>
            <a:r>
              <a:rPr lang="pt-BR" sz="2400" dirty="0" err="1"/>
              <a:t>fly</a:t>
            </a:r>
            <a:endParaRPr lang="pt-BR" sz="2400" dirty="0"/>
          </a:p>
          <a:p>
            <a:r>
              <a:rPr lang="pt-BR" sz="2400" dirty="0" err="1"/>
              <a:t>Like</a:t>
            </a:r>
            <a:r>
              <a:rPr lang="pt-BR" sz="2400" dirty="0"/>
              <a:t> Judas </a:t>
            </a:r>
            <a:r>
              <a:rPr lang="pt-BR" sz="2400" dirty="0" err="1"/>
              <a:t>of</a:t>
            </a:r>
            <a:r>
              <a:rPr lang="pt-BR" sz="2400" dirty="0"/>
              <a:t> </a:t>
            </a:r>
            <a:r>
              <a:rPr lang="pt-BR" sz="2400" dirty="0" err="1"/>
              <a:t>old</a:t>
            </a:r>
            <a:endParaRPr lang="pt-BR" sz="2400" dirty="0"/>
          </a:p>
          <a:p>
            <a:r>
              <a:rPr lang="pt-BR" sz="2400" dirty="0" err="1"/>
              <a:t>You</a:t>
            </a:r>
            <a:r>
              <a:rPr lang="pt-BR" sz="2400" dirty="0"/>
              <a:t> </a:t>
            </a:r>
            <a:r>
              <a:rPr lang="pt-BR" sz="2400" dirty="0" err="1"/>
              <a:t>lie</a:t>
            </a:r>
            <a:r>
              <a:rPr lang="pt-BR" sz="2400" dirty="0"/>
              <a:t> </a:t>
            </a:r>
            <a:r>
              <a:rPr lang="pt-BR" sz="2400" dirty="0" err="1"/>
              <a:t>and</a:t>
            </a:r>
            <a:r>
              <a:rPr lang="pt-BR" sz="2400" dirty="0"/>
              <a:t> </a:t>
            </a:r>
            <a:r>
              <a:rPr lang="pt-BR" sz="2400" dirty="0" err="1"/>
              <a:t>deceive</a:t>
            </a:r>
            <a:endParaRPr lang="pt-BR" sz="2400" dirty="0"/>
          </a:p>
          <a:p>
            <a:r>
              <a:rPr lang="en-US" sz="2400" dirty="0"/>
              <a:t>A world war can be won</a:t>
            </a:r>
          </a:p>
          <a:p>
            <a:r>
              <a:rPr lang="en-US" sz="2400" dirty="0"/>
              <a:t>You want me to believe</a:t>
            </a:r>
          </a:p>
          <a:p>
            <a:r>
              <a:rPr lang="en-US" sz="2400" dirty="0"/>
              <a:t>But I see through your eyes</a:t>
            </a:r>
          </a:p>
          <a:p>
            <a:r>
              <a:rPr lang="en-US" sz="2400" dirty="0"/>
              <a:t>And I see through your brain</a:t>
            </a:r>
          </a:p>
          <a:p>
            <a:r>
              <a:rPr lang="en-US" sz="2400" dirty="0"/>
              <a:t>Like I see through the water</a:t>
            </a:r>
          </a:p>
          <a:p>
            <a:r>
              <a:rPr lang="en-US" sz="2400" dirty="0"/>
              <a:t>That runs down my drain.</a:t>
            </a:r>
          </a:p>
          <a:p>
            <a:endParaRPr lang="en-US" sz="2400" dirty="0"/>
          </a:p>
          <a:p>
            <a:r>
              <a:rPr lang="en-US" sz="1000" dirty="0"/>
              <a:t>BOB DYLAN. </a:t>
            </a:r>
            <a:r>
              <a:rPr lang="en-US" sz="1000" b="1" dirty="0"/>
              <a:t>The </a:t>
            </a:r>
            <a:r>
              <a:rPr lang="en-US" sz="1000" b="1" dirty="0" err="1"/>
              <a:t>Freewheelin</a:t>
            </a:r>
            <a:r>
              <a:rPr lang="en-US" sz="1000" b="1" dirty="0"/>
              <a:t>’ Bob Dylan. Nova York: Columbia Records, 1963 (</a:t>
            </a:r>
            <a:r>
              <a:rPr lang="en-US" sz="1000" b="1" dirty="0" err="1"/>
              <a:t>fragmento</a:t>
            </a:r>
            <a:r>
              <a:rPr lang="en-US" sz="1000" b="1" dirty="0"/>
              <a:t>).</a:t>
            </a:r>
            <a:endParaRPr lang="pt-BR" sz="1000" dirty="0"/>
          </a:p>
        </p:txBody>
      </p:sp>
      <p:sp>
        <p:nvSpPr>
          <p:cNvPr id="3" name="Título 2"/>
          <p:cNvSpPr txBox="1">
            <a:spLocks/>
          </p:cNvSpPr>
          <p:nvPr/>
        </p:nvSpPr>
        <p:spPr>
          <a:xfrm>
            <a:off x="-468560" y="44624"/>
            <a:ext cx="4546848" cy="49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ENEM – 2014 – </a:t>
            </a:r>
            <a:r>
              <a:rPr kumimoji="0" lang="en-US" sz="2000" b="1" i="0" u="none" strike="noStrike" kern="1200" cap="none" spc="0" normalizeH="0" baseline="0" noProof="0" dirty="0" err="1">
                <a:ln>
                  <a:noFill/>
                </a:ln>
                <a:solidFill>
                  <a:schemeClr val="tx1"/>
                </a:solidFill>
                <a:effectLst/>
                <a:uLnTx/>
                <a:uFillTx/>
                <a:latin typeface="+mj-lt"/>
                <a:ea typeface="+mj-ea"/>
                <a:cs typeface="+mj-cs"/>
              </a:rPr>
              <a:t>Inglês</a:t>
            </a:r>
            <a:endParaRPr kumimoji="0" lang="pt-B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476672"/>
            <a:ext cx="8640960" cy="5293757"/>
          </a:xfrm>
          <a:prstGeom prst="rect">
            <a:avLst/>
          </a:prstGeom>
        </p:spPr>
        <p:txBody>
          <a:bodyPr wrap="square">
            <a:spAutoFit/>
          </a:bodyPr>
          <a:lstStyle/>
          <a:p>
            <a:r>
              <a:rPr lang="pt-BR" sz="2600" dirty="0">
                <a:latin typeface="Arial" pitchFamily="34" charset="0"/>
                <a:cs typeface="Arial" pitchFamily="34" charset="0"/>
              </a:rPr>
              <a:t>Na letra da canção </a:t>
            </a:r>
            <a:r>
              <a:rPr lang="pt-BR" sz="2600" i="1" dirty="0" err="1">
                <a:latin typeface="Arial" pitchFamily="34" charset="0"/>
                <a:cs typeface="Arial" pitchFamily="34" charset="0"/>
              </a:rPr>
              <a:t>Masters</a:t>
            </a:r>
            <a:r>
              <a:rPr lang="pt-BR" sz="2600" i="1" dirty="0">
                <a:latin typeface="Arial" pitchFamily="34" charset="0"/>
                <a:cs typeface="Arial" pitchFamily="34" charset="0"/>
              </a:rPr>
              <a:t> </a:t>
            </a:r>
            <a:r>
              <a:rPr lang="pt-BR" sz="2600" i="1" dirty="0" err="1">
                <a:latin typeface="Arial" pitchFamily="34" charset="0"/>
                <a:cs typeface="Arial" pitchFamily="34" charset="0"/>
              </a:rPr>
              <a:t>of</a:t>
            </a:r>
            <a:r>
              <a:rPr lang="pt-BR" sz="2600" i="1" dirty="0">
                <a:latin typeface="Arial" pitchFamily="34" charset="0"/>
                <a:cs typeface="Arial" pitchFamily="34" charset="0"/>
              </a:rPr>
              <a:t> </a:t>
            </a:r>
            <a:r>
              <a:rPr lang="pt-BR" sz="2600" i="1" dirty="0" err="1">
                <a:latin typeface="Arial" pitchFamily="34" charset="0"/>
                <a:cs typeface="Arial" pitchFamily="34" charset="0"/>
              </a:rPr>
              <a:t>War</a:t>
            </a:r>
            <a:r>
              <a:rPr lang="pt-BR" sz="2600" i="1" dirty="0">
                <a:latin typeface="Arial" pitchFamily="34" charset="0"/>
                <a:cs typeface="Arial" pitchFamily="34" charset="0"/>
              </a:rPr>
              <a:t>, </a:t>
            </a:r>
            <a:r>
              <a:rPr lang="pt-BR" sz="2600" dirty="0">
                <a:latin typeface="Arial" pitchFamily="34" charset="0"/>
                <a:cs typeface="Arial" pitchFamily="34" charset="0"/>
              </a:rPr>
              <a:t>há questionamentos e reflexões que aparecem na forma de protesto</a:t>
            </a:r>
          </a:p>
          <a:p>
            <a:endParaRPr lang="pt-BR" sz="2600" dirty="0">
              <a:latin typeface="Arial" pitchFamily="34" charset="0"/>
              <a:cs typeface="Arial" pitchFamily="34" charset="0"/>
            </a:endParaRPr>
          </a:p>
          <a:p>
            <a:r>
              <a:rPr lang="pt-BR" sz="2600" dirty="0">
                <a:latin typeface="Arial" pitchFamily="34" charset="0"/>
                <a:cs typeface="Arial" pitchFamily="34" charset="0"/>
              </a:rPr>
              <a:t>A. o envio de jovens à guerra para promover a expansão</a:t>
            </a:r>
          </a:p>
          <a:p>
            <a:r>
              <a:rPr lang="pt-BR" sz="2600" dirty="0">
                <a:latin typeface="Arial" pitchFamily="34" charset="0"/>
                <a:cs typeface="Arial" pitchFamily="34" charset="0"/>
              </a:rPr>
              <a:t>territorial dos Estados Unidos.</a:t>
            </a:r>
          </a:p>
          <a:p>
            <a:r>
              <a:rPr lang="pt-BR" sz="2600" dirty="0">
                <a:latin typeface="Arial" pitchFamily="34" charset="0"/>
                <a:cs typeface="Arial" pitchFamily="34" charset="0"/>
              </a:rPr>
              <a:t>B. o comportamento dos soldados norte-americanos nas</a:t>
            </a:r>
          </a:p>
          <a:p>
            <a:r>
              <a:rPr lang="pt-BR" sz="2600" dirty="0">
                <a:latin typeface="Arial" pitchFamily="34" charset="0"/>
                <a:cs typeface="Arial" pitchFamily="34" charset="0"/>
              </a:rPr>
              <a:t>guerras de que participaram.</a:t>
            </a:r>
          </a:p>
          <a:p>
            <a:r>
              <a:rPr lang="pt-BR" sz="2600" dirty="0">
                <a:latin typeface="Arial" pitchFamily="34" charset="0"/>
                <a:cs typeface="Arial" pitchFamily="34" charset="0"/>
              </a:rPr>
              <a:t>C. o sistema que recruta soldados para guerras motivadas por interesses econômicos.</a:t>
            </a:r>
          </a:p>
          <a:p>
            <a:r>
              <a:rPr lang="pt-BR" sz="2600" dirty="0">
                <a:latin typeface="Arial" pitchFamily="34" charset="0"/>
                <a:cs typeface="Arial" pitchFamily="34" charset="0"/>
              </a:rPr>
              <a:t>D. o desinteresse do governo pelas famílias dos soldados mortos em campos de batalha.</a:t>
            </a:r>
          </a:p>
          <a:p>
            <a:r>
              <a:rPr lang="pt-BR" sz="2600" dirty="0">
                <a:latin typeface="Arial" pitchFamily="34" charset="0"/>
                <a:cs typeface="Arial" pitchFamily="34" charset="0"/>
              </a:rPr>
              <a:t>E. as Forças Armadas norte-americanas, que enviavam</a:t>
            </a:r>
          </a:p>
          <a:p>
            <a:r>
              <a:rPr lang="pt-BR" sz="2600" dirty="0">
                <a:latin typeface="Arial" pitchFamily="34" charset="0"/>
                <a:cs typeface="Arial" pitchFamily="34" charset="0"/>
              </a:rPr>
              <a:t>homens despreparados para as guerras.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476672"/>
            <a:ext cx="8640960" cy="5293757"/>
          </a:xfrm>
          <a:prstGeom prst="rect">
            <a:avLst/>
          </a:prstGeom>
        </p:spPr>
        <p:txBody>
          <a:bodyPr wrap="square">
            <a:spAutoFit/>
          </a:bodyPr>
          <a:lstStyle/>
          <a:p>
            <a:r>
              <a:rPr lang="pt-BR" sz="2600" dirty="0">
                <a:latin typeface="Arial" pitchFamily="34" charset="0"/>
                <a:cs typeface="Arial" pitchFamily="34" charset="0"/>
              </a:rPr>
              <a:t>Na letra da canção </a:t>
            </a:r>
            <a:r>
              <a:rPr lang="pt-BR" sz="2600" i="1" dirty="0" err="1">
                <a:latin typeface="Arial" pitchFamily="34" charset="0"/>
                <a:cs typeface="Arial" pitchFamily="34" charset="0"/>
              </a:rPr>
              <a:t>Masters</a:t>
            </a:r>
            <a:r>
              <a:rPr lang="pt-BR" sz="2600" i="1" dirty="0">
                <a:latin typeface="Arial" pitchFamily="34" charset="0"/>
                <a:cs typeface="Arial" pitchFamily="34" charset="0"/>
              </a:rPr>
              <a:t> </a:t>
            </a:r>
            <a:r>
              <a:rPr lang="pt-BR" sz="2600" i="1" dirty="0" err="1">
                <a:latin typeface="Arial" pitchFamily="34" charset="0"/>
                <a:cs typeface="Arial" pitchFamily="34" charset="0"/>
              </a:rPr>
              <a:t>of</a:t>
            </a:r>
            <a:r>
              <a:rPr lang="pt-BR" sz="2600" i="1" dirty="0">
                <a:latin typeface="Arial" pitchFamily="34" charset="0"/>
                <a:cs typeface="Arial" pitchFamily="34" charset="0"/>
              </a:rPr>
              <a:t> </a:t>
            </a:r>
            <a:r>
              <a:rPr lang="pt-BR" sz="2600" i="1" dirty="0" err="1">
                <a:latin typeface="Arial" pitchFamily="34" charset="0"/>
                <a:cs typeface="Arial" pitchFamily="34" charset="0"/>
              </a:rPr>
              <a:t>War</a:t>
            </a:r>
            <a:r>
              <a:rPr lang="pt-BR" sz="2600" i="1" dirty="0">
                <a:latin typeface="Arial" pitchFamily="34" charset="0"/>
                <a:cs typeface="Arial" pitchFamily="34" charset="0"/>
              </a:rPr>
              <a:t>, </a:t>
            </a:r>
            <a:r>
              <a:rPr lang="pt-BR" sz="2600" dirty="0">
                <a:latin typeface="Arial" pitchFamily="34" charset="0"/>
                <a:cs typeface="Arial" pitchFamily="34" charset="0"/>
              </a:rPr>
              <a:t>há questionamentos e reflexões que aparecem na forma de protesto</a:t>
            </a:r>
          </a:p>
          <a:p>
            <a:endParaRPr lang="pt-BR" sz="2600" dirty="0">
              <a:latin typeface="Arial" pitchFamily="34" charset="0"/>
              <a:cs typeface="Arial" pitchFamily="34" charset="0"/>
            </a:endParaRPr>
          </a:p>
          <a:p>
            <a:r>
              <a:rPr lang="pt-BR" sz="2600" dirty="0">
                <a:latin typeface="Arial" pitchFamily="34" charset="0"/>
                <a:cs typeface="Arial" pitchFamily="34" charset="0"/>
              </a:rPr>
              <a:t>A. o envio de jovens à guerra para promover a expansão</a:t>
            </a:r>
          </a:p>
          <a:p>
            <a:r>
              <a:rPr lang="pt-BR" sz="2600" dirty="0">
                <a:latin typeface="Arial" pitchFamily="34" charset="0"/>
                <a:cs typeface="Arial" pitchFamily="34" charset="0"/>
              </a:rPr>
              <a:t>territorial dos Estados Unidos.</a:t>
            </a:r>
          </a:p>
          <a:p>
            <a:r>
              <a:rPr lang="pt-BR" sz="2600" dirty="0">
                <a:latin typeface="Arial" pitchFamily="34" charset="0"/>
                <a:cs typeface="Arial" pitchFamily="34" charset="0"/>
              </a:rPr>
              <a:t>B. o comportamento dos soldados norte-americanos nas</a:t>
            </a:r>
          </a:p>
          <a:p>
            <a:r>
              <a:rPr lang="pt-BR" sz="2600" dirty="0">
                <a:latin typeface="Arial" pitchFamily="34" charset="0"/>
                <a:cs typeface="Arial" pitchFamily="34" charset="0"/>
              </a:rPr>
              <a:t>guerras de que participaram.</a:t>
            </a:r>
          </a:p>
          <a:p>
            <a:r>
              <a:rPr lang="pt-BR" sz="2600" dirty="0">
                <a:solidFill>
                  <a:srgbClr val="FF0000"/>
                </a:solidFill>
                <a:latin typeface="Arial" pitchFamily="34" charset="0"/>
                <a:cs typeface="Arial" pitchFamily="34" charset="0"/>
              </a:rPr>
              <a:t>C. o sistema que recruta soldados para guerras motivadas por interesses econômicos.</a:t>
            </a:r>
          </a:p>
          <a:p>
            <a:r>
              <a:rPr lang="pt-BR" sz="2600" dirty="0">
                <a:latin typeface="Arial" pitchFamily="34" charset="0"/>
                <a:cs typeface="Arial" pitchFamily="34" charset="0"/>
              </a:rPr>
              <a:t>D. o desinteresse do governo pelas famílias dos soldados mortos em campos de batalha.</a:t>
            </a:r>
          </a:p>
          <a:p>
            <a:r>
              <a:rPr lang="pt-BR" sz="2600" dirty="0">
                <a:latin typeface="Arial" pitchFamily="34" charset="0"/>
                <a:cs typeface="Arial" pitchFamily="34" charset="0"/>
              </a:rPr>
              <a:t>E. as Forças Armadas norte-americanas, que enviavam</a:t>
            </a:r>
          </a:p>
          <a:p>
            <a:r>
              <a:rPr lang="pt-BR" sz="2600" dirty="0">
                <a:latin typeface="Arial" pitchFamily="34" charset="0"/>
                <a:cs typeface="Arial" pitchFamily="34" charset="0"/>
              </a:rPr>
              <a:t>homens despreparados para as guerras.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normAutofit fontScale="90000"/>
          </a:bodyPr>
          <a:lstStyle/>
          <a:p>
            <a:pPr eaLnBrk="1" fontAlgn="auto" hangingPunct="1">
              <a:spcAft>
                <a:spcPts val="0"/>
              </a:spcAft>
              <a:defRPr/>
            </a:pPr>
            <a:r>
              <a:rPr lang="pt-BR" dirty="0"/>
              <a:t>ENEM – 2010 - Inglês</a:t>
            </a:r>
            <a:endParaRPr lang="en-US" dirty="0"/>
          </a:p>
        </p:txBody>
      </p:sp>
      <p:sp>
        <p:nvSpPr>
          <p:cNvPr id="2" name="Content Placeholder 1"/>
          <p:cNvSpPr>
            <a:spLocks noGrp="1"/>
          </p:cNvSpPr>
          <p:nvPr>
            <p:ph idx="1"/>
          </p:nvPr>
        </p:nvSpPr>
        <p:spPr>
          <a:xfrm>
            <a:off x="250825" y="981075"/>
            <a:ext cx="4681538" cy="5114925"/>
          </a:xfrm>
          <a:solidFill>
            <a:schemeClr val="accent5">
              <a:lumMod val="20000"/>
              <a:lumOff val="80000"/>
            </a:schemeClr>
          </a:solidFill>
        </p:spPr>
        <p:txBody>
          <a:bodyPr>
            <a:normAutofit fontScale="47500" lnSpcReduction="20000"/>
          </a:bodyPr>
          <a:lstStyle/>
          <a:p>
            <a:pPr marL="365760" indent="-256032" eaLnBrk="1" fontAlgn="auto" hangingPunct="1">
              <a:spcAft>
                <a:spcPts val="0"/>
              </a:spcAft>
              <a:buFont typeface="Wingdings 3"/>
              <a:buNone/>
              <a:defRPr/>
            </a:pPr>
            <a:r>
              <a:rPr lang="en-US" b="1" dirty="0" err="1">
                <a:latin typeface="Arial" pitchFamily="34" charset="0"/>
                <a:cs typeface="Arial" pitchFamily="34" charset="0"/>
              </a:rPr>
              <a:t>Questão</a:t>
            </a:r>
            <a:r>
              <a:rPr lang="en-US" b="1" dirty="0">
                <a:latin typeface="Arial" pitchFamily="34" charset="0"/>
                <a:cs typeface="Arial" pitchFamily="34" charset="0"/>
              </a:rPr>
              <a:t> 91</a:t>
            </a:r>
          </a:p>
          <a:p>
            <a:pPr marL="365760" indent="-256032" eaLnBrk="1" fontAlgn="auto" hangingPunct="1">
              <a:spcAft>
                <a:spcPts val="0"/>
              </a:spcAft>
              <a:buFont typeface="Wingdings 3"/>
              <a:buNone/>
              <a:defRPr/>
            </a:pPr>
            <a:r>
              <a:rPr lang="en-US" b="1" dirty="0">
                <a:latin typeface="Arial" pitchFamily="34" charset="0"/>
                <a:cs typeface="Arial" pitchFamily="34" charset="0"/>
              </a:rPr>
              <a:t>Viva la Vida</a:t>
            </a:r>
          </a:p>
          <a:p>
            <a:pPr marL="365760" indent="-256032" eaLnBrk="1" fontAlgn="auto" hangingPunct="1">
              <a:spcAft>
                <a:spcPts val="0"/>
              </a:spcAft>
              <a:buFont typeface="Wingdings 3"/>
              <a:buNone/>
              <a:defRPr/>
            </a:pPr>
            <a:r>
              <a:rPr lang="en-US" dirty="0">
                <a:latin typeface="Arial" pitchFamily="34" charset="0"/>
                <a:cs typeface="Arial" pitchFamily="34" charset="0"/>
              </a:rPr>
              <a:t>I used to rule the world</a:t>
            </a:r>
          </a:p>
          <a:p>
            <a:pPr marL="365760" indent="-256032" eaLnBrk="1" fontAlgn="auto" hangingPunct="1">
              <a:spcAft>
                <a:spcPts val="0"/>
              </a:spcAft>
              <a:buFont typeface="Wingdings 3"/>
              <a:buNone/>
              <a:defRPr/>
            </a:pPr>
            <a:r>
              <a:rPr lang="en-US" dirty="0">
                <a:latin typeface="Arial" pitchFamily="34" charset="0"/>
                <a:cs typeface="Arial" pitchFamily="34" charset="0"/>
              </a:rPr>
              <a:t>Seas would rise when I gave the word</a:t>
            </a:r>
          </a:p>
          <a:p>
            <a:pPr marL="365760" indent="-256032" eaLnBrk="1" fontAlgn="auto" hangingPunct="1">
              <a:spcAft>
                <a:spcPts val="0"/>
              </a:spcAft>
              <a:buFont typeface="Wingdings 3"/>
              <a:buNone/>
              <a:defRPr/>
            </a:pPr>
            <a:r>
              <a:rPr lang="en-US" dirty="0">
                <a:latin typeface="Arial" pitchFamily="34" charset="0"/>
                <a:cs typeface="Arial" pitchFamily="34" charset="0"/>
              </a:rPr>
              <a:t>Now in the morning and I sleep alone</a:t>
            </a:r>
          </a:p>
          <a:p>
            <a:pPr marL="365760" indent="-256032" eaLnBrk="1" fontAlgn="auto" hangingPunct="1">
              <a:spcAft>
                <a:spcPts val="0"/>
              </a:spcAft>
              <a:buFont typeface="Wingdings 3"/>
              <a:buNone/>
              <a:defRPr/>
            </a:pPr>
            <a:r>
              <a:rPr lang="en-US" dirty="0">
                <a:latin typeface="Arial" pitchFamily="34" charset="0"/>
                <a:cs typeface="Arial" pitchFamily="34" charset="0"/>
              </a:rPr>
              <a:t>Sweep the streets I used to own</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I used to roll the dice</a:t>
            </a:r>
          </a:p>
          <a:p>
            <a:pPr marL="365760" indent="-256032" eaLnBrk="1" fontAlgn="auto" hangingPunct="1">
              <a:spcAft>
                <a:spcPts val="0"/>
              </a:spcAft>
              <a:buFont typeface="Wingdings 3"/>
              <a:buNone/>
              <a:defRPr/>
            </a:pPr>
            <a:r>
              <a:rPr lang="en-US" dirty="0">
                <a:latin typeface="Arial" pitchFamily="34" charset="0"/>
                <a:cs typeface="Arial" pitchFamily="34" charset="0"/>
              </a:rPr>
              <a:t>Feel the fear in my enemy’s eyes</a:t>
            </a:r>
          </a:p>
          <a:p>
            <a:pPr marL="365760" indent="-256032" eaLnBrk="1" fontAlgn="auto" hangingPunct="1">
              <a:spcAft>
                <a:spcPts val="0"/>
              </a:spcAft>
              <a:buFont typeface="Wingdings 3"/>
              <a:buNone/>
              <a:defRPr/>
            </a:pPr>
            <a:r>
              <a:rPr lang="en-US" dirty="0">
                <a:latin typeface="Arial" pitchFamily="34" charset="0"/>
                <a:cs typeface="Arial" pitchFamily="34" charset="0"/>
              </a:rPr>
              <a:t>Listen as the crowd would sing</a:t>
            </a:r>
          </a:p>
          <a:p>
            <a:pPr marL="365760" indent="-256032" eaLnBrk="1" fontAlgn="auto" hangingPunct="1">
              <a:spcAft>
                <a:spcPts val="0"/>
              </a:spcAft>
              <a:buFont typeface="Wingdings 3"/>
              <a:buNone/>
              <a:defRPr/>
            </a:pPr>
            <a:r>
              <a:rPr lang="en-US" dirty="0">
                <a:latin typeface="Arial" pitchFamily="34" charset="0"/>
                <a:cs typeface="Arial" pitchFamily="34" charset="0"/>
              </a:rPr>
              <a:t>“Now the old king is dead! Long live the king!”</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One minute I held the key</a:t>
            </a:r>
          </a:p>
          <a:p>
            <a:pPr marL="365760" indent="-256032" eaLnBrk="1" fontAlgn="auto" hangingPunct="1">
              <a:spcAft>
                <a:spcPts val="0"/>
              </a:spcAft>
              <a:buFont typeface="Wingdings 3"/>
              <a:buNone/>
              <a:defRPr/>
            </a:pPr>
            <a:r>
              <a:rPr lang="en-US" dirty="0">
                <a:latin typeface="Arial" pitchFamily="34" charset="0"/>
                <a:cs typeface="Arial" pitchFamily="34" charset="0"/>
              </a:rPr>
              <a:t>Next the walls were closed on me</a:t>
            </a:r>
          </a:p>
          <a:p>
            <a:pPr marL="365760" indent="-256032" eaLnBrk="1" fontAlgn="auto" hangingPunct="1">
              <a:spcAft>
                <a:spcPts val="0"/>
              </a:spcAft>
              <a:buFont typeface="Wingdings 3"/>
              <a:buNone/>
              <a:defRPr/>
            </a:pPr>
            <a:r>
              <a:rPr lang="en-US" dirty="0">
                <a:latin typeface="Arial" pitchFamily="34" charset="0"/>
                <a:cs typeface="Arial" pitchFamily="34" charset="0"/>
              </a:rPr>
              <a:t>And I discovered that my castles stand</a:t>
            </a:r>
          </a:p>
          <a:p>
            <a:pPr marL="365760" indent="-256032" eaLnBrk="1" fontAlgn="auto" hangingPunct="1">
              <a:spcAft>
                <a:spcPts val="0"/>
              </a:spcAft>
              <a:buFont typeface="Wingdings 3"/>
              <a:buNone/>
              <a:defRPr/>
            </a:pPr>
            <a:r>
              <a:rPr lang="en-US" dirty="0">
                <a:latin typeface="Arial" pitchFamily="34" charset="0"/>
                <a:cs typeface="Arial" pitchFamily="34" charset="0"/>
              </a:rPr>
              <a:t>Upon pillars of salt and pillars of sand</a:t>
            </a:r>
          </a:p>
          <a:p>
            <a:pPr marL="365760" indent="-256032" eaLnBrk="1" fontAlgn="auto" hangingPunct="1">
              <a:spcAft>
                <a:spcPts val="0"/>
              </a:spcAft>
              <a:buFont typeface="Wingdings 3"/>
              <a:buNone/>
              <a:defRPr/>
            </a:pPr>
            <a:r>
              <a:rPr lang="en-US" dirty="0">
                <a:latin typeface="Arial" pitchFamily="34" charset="0"/>
                <a:cs typeface="Arial" pitchFamily="34" charset="0"/>
              </a:rPr>
              <a:t>[…]</a:t>
            </a:r>
          </a:p>
          <a:p>
            <a:pPr marL="365760" indent="-256032" eaLnBrk="1" fontAlgn="auto" hangingPunct="1">
              <a:spcAft>
                <a:spcPts val="0"/>
              </a:spcAft>
              <a:buFont typeface="Wingdings 3"/>
              <a:buNone/>
              <a:defRPr/>
            </a:pPr>
            <a:r>
              <a:rPr lang="en-US" sz="1900" dirty="0">
                <a:latin typeface="Arial" pitchFamily="34" charset="0"/>
                <a:cs typeface="Arial" pitchFamily="34" charset="0"/>
              </a:rPr>
              <a:t>MARTIN, C. Viva la </a:t>
            </a:r>
            <a:r>
              <a:rPr lang="en-US" sz="1900" dirty="0" err="1">
                <a:latin typeface="Arial" pitchFamily="34" charset="0"/>
                <a:cs typeface="Arial" pitchFamily="34" charset="0"/>
              </a:rPr>
              <a:t>vida</a:t>
            </a:r>
            <a:r>
              <a:rPr lang="en-US" sz="1900" dirty="0">
                <a:latin typeface="Arial" pitchFamily="34" charset="0"/>
                <a:cs typeface="Arial" pitchFamily="34" charset="0"/>
              </a:rPr>
              <a:t>, Coldplay. In: </a:t>
            </a:r>
            <a:r>
              <a:rPr lang="en-US" sz="1900" b="1" dirty="0">
                <a:latin typeface="Arial" pitchFamily="34" charset="0"/>
                <a:cs typeface="Arial" pitchFamily="34" charset="0"/>
              </a:rPr>
              <a:t>Viva la </a:t>
            </a:r>
            <a:r>
              <a:rPr lang="en-US" sz="1900" b="1" dirty="0" err="1">
                <a:latin typeface="Arial" pitchFamily="34" charset="0"/>
                <a:cs typeface="Arial" pitchFamily="34" charset="0"/>
              </a:rPr>
              <a:t>vida</a:t>
            </a:r>
            <a:r>
              <a:rPr lang="en-US" sz="1900" b="1" dirty="0">
                <a:latin typeface="Arial" pitchFamily="34" charset="0"/>
                <a:cs typeface="Arial" pitchFamily="34" charset="0"/>
              </a:rPr>
              <a:t> or Death and all his friends. </a:t>
            </a:r>
            <a:r>
              <a:rPr lang="en-US" sz="1900" b="1" dirty="0" err="1">
                <a:latin typeface="Arial" pitchFamily="34" charset="0"/>
                <a:cs typeface="Arial" pitchFamily="34" charset="0"/>
              </a:rPr>
              <a:t>Parlophone</a:t>
            </a:r>
            <a:r>
              <a:rPr lang="en-US" sz="1900" b="1" dirty="0"/>
              <a:t>, 2008.</a:t>
            </a:r>
          </a:p>
        </p:txBody>
      </p:sp>
      <p:sp>
        <p:nvSpPr>
          <p:cNvPr id="4" name="TextBox 3"/>
          <p:cNvSpPr txBox="1"/>
          <p:nvPr/>
        </p:nvSpPr>
        <p:spPr>
          <a:xfrm>
            <a:off x="4932363" y="1412875"/>
            <a:ext cx="3887787" cy="4278313"/>
          </a:xfrm>
          <a:prstGeom prst="rect">
            <a:avLst/>
          </a:prstGeom>
          <a:noFill/>
        </p:spPr>
        <p:txBody>
          <a:bodyPr>
            <a:spAutoFit/>
          </a:bodyPr>
          <a:lstStyle/>
          <a:p>
            <a:pPr algn="just" fontAlgn="auto">
              <a:spcBef>
                <a:spcPts val="0"/>
              </a:spcBef>
              <a:spcAft>
                <a:spcPts val="0"/>
              </a:spcAft>
              <a:defRPr/>
            </a:pPr>
            <a:r>
              <a:rPr lang="pt-BR" sz="1600" dirty="0"/>
              <a:t>Letras de músicas abordam temas que, de certa forma, podem ser reforçados pela repetição de trechos ou palavras. O fragmento da canção </a:t>
            </a:r>
            <a:r>
              <a:rPr lang="pt-BR" sz="1600" i="1" dirty="0"/>
              <a:t>Viva la vida, por </a:t>
            </a:r>
            <a:r>
              <a:rPr lang="pt-BR" sz="1600" dirty="0"/>
              <a:t>exemplo, permite conhecer o relato de alguém que </a:t>
            </a:r>
          </a:p>
          <a:p>
            <a:pPr algn="just" fontAlgn="auto">
              <a:spcBef>
                <a:spcPts val="0"/>
              </a:spcBef>
              <a:spcAft>
                <a:spcPts val="0"/>
              </a:spcAft>
              <a:defRPr/>
            </a:pPr>
            <a:endParaRPr lang="pt-BR" sz="1600" dirty="0"/>
          </a:p>
          <a:p>
            <a:pPr marL="342900" indent="-342900" algn="just" fontAlgn="auto">
              <a:spcBef>
                <a:spcPts val="0"/>
              </a:spcBef>
              <a:spcAft>
                <a:spcPts val="0"/>
              </a:spcAft>
              <a:buFontTx/>
              <a:buAutoNum type="alphaLcParenBoth"/>
              <a:defRPr/>
            </a:pPr>
            <a:r>
              <a:rPr lang="pt-BR" sz="1600" dirty="0"/>
              <a:t>costumava ter o mundo aos seus pés e, de repente, </a:t>
            </a:r>
            <a:r>
              <a:rPr lang="en-US" sz="1600" dirty="0"/>
              <a:t>se </a:t>
            </a:r>
            <a:r>
              <a:rPr lang="en-US" sz="1600" dirty="0" err="1"/>
              <a:t>viu</a:t>
            </a:r>
            <a:r>
              <a:rPr lang="en-US" sz="1600" dirty="0"/>
              <a:t> </a:t>
            </a:r>
            <a:r>
              <a:rPr lang="en-US" sz="1600" dirty="0" err="1"/>
              <a:t>sem</a:t>
            </a:r>
            <a:r>
              <a:rPr lang="en-US" sz="1600" dirty="0"/>
              <a:t> nada.</a:t>
            </a:r>
          </a:p>
          <a:p>
            <a:pPr marL="342900" indent="-342900" algn="just" fontAlgn="auto">
              <a:spcBef>
                <a:spcPts val="0"/>
              </a:spcBef>
              <a:spcAft>
                <a:spcPts val="0"/>
              </a:spcAft>
              <a:buFontTx/>
              <a:buAutoNum type="alphaLcParenBoth"/>
              <a:defRPr/>
            </a:pPr>
            <a:r>
              <a:rPr lang="en-US" sz="1600" dirty="0"/>
              <a:t> </a:t>
            </a:r>
            <a:r>
              <a:rPr lang="pt-BR" sz="1600" dirty="0"/>
              <a:t>almeja o título de rei e, por ele, tem enfrentado </a:t>
            </a:r>
            <a:r>
              <a:rPr lang="en-US" sz="1600" dirty="0" err="1"/>
              <a:t>inúmeros</a:t>
            </a:r>
            <a:r>
              <a:rPr lang="en-US" sz="1600" dirty="0"/>
              <a:t> </a:t>
            </a:r>
            <a:r>
              <a:rPr lang="en-US" sz="1600" dirty="0" err="1"/>
              <a:t>inimigos</a:t>
            </a:r>
            <a:r>
              <a:rPr lang="en-US" sz="1600" dirty="0"/>
              <a:t>.</a:t>
            </a:r>
          </a:p>
          <a:p>
            <a:pPr marL="342900" indent="-342900" algn="just" fontAlgn="auto">
              <a:spcBef>
                <a:spcPts val="0"/>
              </a:spcBef>
              <a:spcAft>
                <a:spcPts val="0"/>
              </a:spcAft>
              <a:buFontTx/>
              <a:buAutoNum type="alphaLcParenBoth"/>
              <a:defRPr/>
            </a:pPr>
            <a:r>
              <a:rPr lang="pt-BR" sz="1600" dirty="0"/>
              <a:t>causa pouco temor a seus inimigos, embora tenha </a:t>
            </a:r>
            <a:r>
              <a:rPr lang="en-US" sz="1600" dirty="0" err="1"/>
              <a:t>muito</a:t>
            </a:r>
            <a:r>
              <a:rPr lang="en-US" sz="1600" dirty="0"/>
              <a:t> </a:t>
            </a:r>
            <a:r>
              <a:rPr lang="en-US" sz="1600" dirty="0" err="1"/>
              <a:t>poder</a:t>
            </a:r>
            <a:r>
              <a:rPr lang="en-US" sz="1600" dirty="0"/>
              <a:t>. </a:t>
            </a:r>
          </a:p>
          <a:p>
            <a:pPr marL="342900" indent="-342900" algn="just" fontAlgn="auto">
              <a:spcBef>
                <a:spcPts val="0"/>
              </a:spcBef>
              <a:spcAft>
                <a:spcPts val="0"/>
              </a:spcAft>
              <a:buFontTx/>
              <a:buAutoNum type="alphaLcParenBoth"/>
              <a:defRPr/>
            </a:pPr>
            <a:r>
              <a:rPr lang="pt-BR" sz="1600" dirty="0"/>
              <a:t>limpava as ruas e, com seu esforço, tornou-se rei de </a:t>
            </a:r>
            <a:r>
              <a:rPr lang="en-US" sz="1600" dirty="0" err="1"/>
              <a:t>seu</a:t>
            </a:r>
            <a:r>
              <a:rPr lang="en-US" sz="1600" dirty="0"/>
              <a:t> </a:t>
            </a:r>
            <a:r>
              <a:rPr lang="en-US" sz="1600" dirty="0" err="1"/>
              <a:t>povo</a:t>
            </a:r>
            <a:r>
              <a:rPr lang="en-US" sz="1600" dirty="0"/>
              <a:t>.</a:t>
            </a:r>
          </a:p>
          <a:p>
            <a:pPr marL="342900" indent="-342900" algn="just" fontAlgn="auto">
              <a:spcBef>
                <a:spcPts val="0"/>
              </a:spcBef>
              <a:spcAft>
                <a:spcPts val="0"/>
              </a:spcAft>
              <a:buFontTx/>
              <a:buAutoNum type="alphaLcParenBoth"/>
              <a:defRPr/>
            </a:pPr>
            <a:r>
              <a:rPr lang="pt-BR" sz="1600" dirty="0"/>
              <a:t>tinha a chave para todos os castelos nos quais </a:t>
            </a:r>
            <a:r>
              <a:rPr lang="en-US" sz="1600" dirty="0" err="1"/>
              <a:t>desejava</a:t>
            </a:r>
            <a:r>
              <a:rPr lang="en-US" sz="1600" dirty="0"/>
              <a:t> </a:t>
            </a:r>
            <a:r>
              <a:rPr lang="en-US" sz="1600" dirty="0" err="1"/>
              <a:t>morar</a:t>
            </a:r>
            <a:r>
              <a:rPr lang="en-US" sz="1400" dirty="0"/>
              <a:t>.</a:t>
            </a:r>
          </a:p>
        </p:txBody>
      </p:sp>
      <p:pic>
        <p:nvPicPr>
          <p:cNvPr id="5" name="Coldplay   Viva La Vida.mp3">
            <a:hlinkClick r:id="" action="ppaction://media"/>
          </p:cNvPr>
          <p:cNvPicPr>
            <a:picLocks noRot="1" noChangeAspect="1"/>
          </p:cNvPicPr>
          <p:nvPr>
            <a:audioFile r:link="rId1"/>
          </p:nvPr>
        </p:nvPicPr>
        <p:blipFill>
          <a:blip r:embed="rId3" cstate="print"/>
          <a:srcRect/>
          <a:stretch>
            <a:fillRect/>
          </a:stretch>
        </p:blipFill>
        <p:spPr bwMode="auto">
          <a:xfrm>
            <a:off x="6804025" y="333375"/>
            <a:ext cx="60960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215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normAutofit fontScale="90000"/>
          </a:bodyPr>
          <a:lstStyle/>
          <a:p>
            <a:pPr eaLnBrk="1" fontAlgn="auto" hangingPunct="1">
              <a:spcAft>
                <a:spcPts val="0"/>
              </a:spcAft>
              <a:defRPr/>
            </a:pPr>
            <a:r>
              <a:rPr lang="pt-BR" dirty="0"/>
              <a:t>ENEM – 2010 - Inglês</a:t>
            </a:r>
            <a:endParaRPr lang="en-US" dirty="0"/>
          </a:p>
        </p:txBody>
      </p:sp>
      <p:sp>
        <p:nvSpPr>
          <p:cNvPr id="2" name="Content Placeholder 1"/>
          <p:cNvSpPr>
            <a:spLocks noGrp="1"/>
          </p:cNvSpPr>
          <p:nvPr>
            <p:ph idx="1"/>
          </p:nvPr>
        </p:nvSpPr>
        <p:spPr>
          <a:xfrm>
            <a:off x="250825" y="981075"/>
            <a:ext cx="4681538" cy="5114925"/>
          </a:xfrm>
          <a:solidFill>
            <a:schemeClr val="accent5">
              <a:lumMod val="20000"/>
              <a:lumOff val="80000"/>
            </a:schemeClr>
          </a:solidFill>
        </p:spPr>
        <p:txBody>
          <a:bodyPr>
            <a:normAutofit fontScale="47500" lnSpcReduction="20000"/>
          </a:bodyPr>
          <a:lstStyle/>
          <a:p>
            <a:pPr marL="365760" indent="-256032" eaLnBrk="1" fontAlgn="auto" hangingPunct="1">
              <a:spcAft>
                <a:spcPts val="0"/>
              </a:spcAft>
              <a:buFont typeface="Wingdings 3"/>
              <a:buNone/>
              <a:defRPr/>
            </a:pPr>
            <a:r>
              <a:rPr lang="en-US" b="1" dirty="0" err="1">
                <a:latin typeface="Arial" pitchFamily="34" charset="0"/>
                <a:cs typeface="Arial" pitchFamily="34" charset="0"/>
              </a:rPr>
              <a:t>Questão</a:t>
            </a:r>
            <a:r>
              <a:rPr lang="en-US" b="1" dirty="0">
                <a:latin typeface="Arial" pitchFamily="34" charset="0"/>
                <a:cs typeface="Arial" pitchFamily="34" charset="0"/>
              </a:rPr>
              <a:t> 91</a:t>
            </a:r>
          </a:p>
          <a:p>
            <a:pPr marL="365760" indent="-256032" eaLnBrk="1" fontAlgn="auto" hangingPunct="1">
              <a:spcAft>
                <a:spcPts val="0"/>
              </a:spcAft>
              <a:buFont typeface="Wingdings 3"/>
              <a:buNone/>
              <a:defRPr/>
            </a:pPr>
            <a:r>
              <a:rPr lang="en-US" b="1" dirty="0">
                <a:latin typeface="Arial" pitchFamily="34" charset="0"/>
                <a:cs typeface="Arial" pitchFamily="34" charset="0"/>
              </a:rPr>
              <a:t>Viva la Vida</a:t>
            </a:r>
          </a:p>
          <a:p>
            <a:pPr marL="365760" indent="-256032" eaLnBrk="1" fontAlgn="auto" hangingPunct="1">
              <a:spcAft>
                <a:spcPts val="0"/>
              </a:spcAft>
              <a:buFont typeface="Wingdings 3"/>
              <a:buNone/>
              <a:defRPr/>
            </a:pPr>
            <a:r>
              <a:rPr lang="en-US" dirty="0">
                <a:latin typeface="Arial" pitchFamily="34" charset="0"/>
                <a:cs typeface="Arial" pitchFamily="34" charset="0"/>
              </a:rPr>
              <a:t>I used to rule </a:t>
            </a:r>
            <a:r>
              <a:rPr lang="en-US" dirty="0">
                <a:solidFill>
                  <a:srgbClr val="0070C0"/>
                </a:solidFill>
              </a:rPr>
              <a:t>the world</a:t>
            </a:r>
            <a:endParaRPr lang="en-US" dirty="0">
              <a:solidFill>
                <a:srgbClr val="0070C0"/>
              </a:solidFill>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Seas would rise when I gave the word</a:t>
            </a:r>
          </a:p>
          <a:p>
            <a:pPr marL="365760" indent="-256032" eaLnBrk="1" fontAlgn="auto" hangingPunct="1">
              <a:spcAft>
                <a:spcPts val="0"/>
              </a:spcAft>
              <a:buFont typeface="Wingdings 3"/>
              <a:buNone/>
              <a:defRPr/>
            </a:pPr>
            <a:r>
              <a:rPr lang="en-US" dirty="0">
                <a:latin typeface="Arial" pitchFamily="34" charset="0"/>
                <a:cs typeface="Arial" pitchFamily="34" charset="0"/>
              </a:rPr>
              <a:t>Now in the morning and I sleep alone</a:t>
            </a:r>
          </a:p>
          <a:p>
            <a:pPr marL="365760" indent="-256032" eaLnBrk="1" fontAlgn="auto" hangingPunct="1">
              <a:spcAft>
                <a:spcPts val="0"/>
              </a:spcAft>
              <a:buFont typeface="Wingdings 3"/>
              <a:buNone/>
              <a:defRPr/>
            </a:pPr>
            <a:r>
              <a:rPr lang="en-US" dirty="0">
                <a:latin typeface="Arial" pitchFamily="34" charset="0"/>
                <a:cs typeface="Arial" pitchFamily="34" charset="0"/>
              </a:rPr>
              <a:t>Sweep the streets I used to own</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I used to roll the dice</a:t>
            </a:r>
          </a:p>
          <a:p>
            <a:pPr marL="365760" indent="-256032" eaLnBrk="1" fontAlgn="auto" hangingPunct="1">
              <a:spcAft>
                <a:spcPts val="0"/>
              </a:spcAft>
              <a:buFont typeface="Wingdings 3"/>
              <a:buNone/>
              <a:defRPr/>
            </a:pPr>
            <a:r>
              <a:rPr lang="en-US" dirty="0">
                <a:latin typeface="Arial" pitchFamily="34" charset="0"/>
                <a:cs typeface="Arial" pitchFamily="34" charset="0"/>
              </a:rPr>
              <a:t>Feel the fear in my enemy’s eyes</a:t>
            </a:r>
          </a:p>
          <a:p>
            <a:pPr marL="365760" indent="-256032" eaLnBrk="1" fontAlgn="auto" hangingPunct="1">
              <a:spcAft>
                <a:spcPts val="0"/>
              </a:spcAft>
              <a:buFont typeface="Wingdings 3"/>
              <a:buNone/>
              <a:defRPr/>
            </a:pPr>
            <a:r>
              <a:rPr lang="en-US" dirty="0">
                <a:latin typeface="Arial" pitchFamily="34" charset="0"/>
                <a:cs typeface="Arial" pitchFamily="34" charset="0"/>
              </a:rPr>
              <a:t>Listen as the crowd would sing</a:t>
            </a:r>
          </a:p>
          <a:p>
            <a:pPr marL="365760" indent="-256032" eaLnBrk="1" fontAlgn="auto" hangingPunct="1">
              <a:spcAft>
                <a:spcPts val="0"/>
              </a:spcAft>
              <a:buFont typeface="Wingdings 3"/>
              <a:buNone/>
              <a:defRPr/>
            </a:pPr>
            <a:r>
              <a:rPr lang="en-US" dirty="0">
                <a:latin typeface="Arial" pitchFamily="34" charset="0"/>
                <a:cs typeface="Arial" pitchFamily="34" charset="0"/>
              </a:rPr>
              <a:t>“Now the old king is dead! Long live the king!”</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One minute I held the key</a:t>
            </a:r>
          </a:p>
          <a:p>
            <a:pPr marL="365760" indent="-256032" eaLnBrk="1" fontAlgn="auto" hangingPunct="1">
              <a:spcAft>
                <a:spcPts val="0"/>
              </a:spcAft>
              <a:buFont typeface="Wingdings 3"/>
              <a:buNone/>
              <a:defRPr/>
            </a:pPr>
            <a:r>
              <a:rPr lang="en-US" dirty="0">
                <a:latin typeface="Arial" pitchFamily="34" charset="0"/>
                <a:cs typeface="Arial" pitchFamily="34" charset="0"/>
              </a:rPr>
              <a:t>Next the walls were closed on me</a:t>
            </a:r>
          </a:p>
          <a:p>
            <a:pPr marL="365760" indent="-256032" eaLnBrk="1" fontAlgn="auto" hangingPunct="1">
              <a:spcAft>
                <a:spcPts val="0"/>
              </a:spcAft>
              <a:buFont typeface="Wingdings 3"/>
              <a:buNone/>
              <a:defRPr/>
            </a:pPr>
            <a:r>
              <a:rPr lang="en-US" dirty="0">
                <a:latin typeface="Arial" pitchFamily="34" charset="0"/>
                <a:cs typeface="Arial" pitchFamily="34" charset="0"/>
              </a:rPr>
              <a:t>And I discovered that my castles stand</a:t>
            </a:r>
          </a:p>
          <a:p>
            <a:pPr marL="365760" indent="-256032" eaLnBrk="1" fontAlgn="auto" hangingPunct="1">
              <a:spcAft>
                <a:spcPts val="0"/>
              </a:spcAft>
              <a:buFont typeface="Wingdings 3"/>
              <a:buNone/>
              <a:defRPr/>
            </a:pPr>
            <a:r>
              <a:rPr lang="en-US" dirty="0">
                <a:latin typeface="Arial" pitchFamily="34" charset="0"/>
                <a:cs typeface="Arial" pitchFamily="34" charset="0"/>
              </a:rPr>
              <a:t>Upon pillars of salt and pillars of sand</a:t>
            </a:r>
          </a:p>
          <a:p>
            <a:pPr marL="365760" indent="-256032" eaLnBrk="1" fontAlgn="auto" hangingPunct="1">
              <a:spcAft>
                <a:spcPts val="0"/>
              </a:spcAft>
              <a:buFont typeface="Wingdings 3"/>
              <a:buNone/>
              <a:defRPr/>
            </a:pPr>
            <a:r>
              <a:rPr lang="en-US" dirty="0">
                <a:latin typeface="Arial" pitchFamily="34" charset="0"/>
                <a:cs typeface="Arial" pitchFamily="34" charset="0"/>
              </a:rPr>
              <a:t>[…]</a:t>
            </a:r>
          </a:p>
          <a:p>
            <a:pPr marL="365760" indent="-256032" eaLnBrk="1" fontAlgn="auto" hangingPunct="1">
              <a:spcAft>
                <a:spcPts val="0"/>
              </a:spcAft>
              <a:buFont typeface="Wingdings 3"/>
              <a:buNone/>
              <a:defRPr/>
            </a:pPr>
            <a:r>
              <a:rPr lang="en-US" sz="1900" dirty="0">
                <a:latin typeface="Arial" pitchFamily="34" charset="0"/>
                <a:cs typeface="Arial" pitchFamily="34" charset="0"/>
              </a:rPr>
              <a:t>MARTIN, C. Viva la </a:t>
            </a:r>
            <a:r>
              <a:rPr lang="en-US" sz="1900" dirty="0" err="1">
                <a:latin typeface="Arial" pitchFamily="34" charset="0"/>
                <a:cs typeface="Arial" pitchFamily="34" charset="0"/>
              </a:rPr>
              <a:t>vida</a:t>
            </a:r>
            <a:r>
              <a:rPr lang="en-US" sz="1900" dirty="0">
                <a:latin typeface="Arial" pitchFamily="34" charset="0"/>
                <a:cs typeface="Arial" pitchFamily="34" charset="0"/>
              </a:rPr>
              <a:t>, Coldplay. In: </a:t>
            </a:r>
            <a:r>
              <a:rPr lang="en-US" sz="1900" b="1" dirty="0">
                <a:latin typeface="Arial" pitchFamily="34" charset="0"/>
                <a:cs typeface="Arial" pitchFamily="34" charset="0"/>
              </a:rPr>
              <a:t>Viva la </a:t>
            </a:r>
            <a:r>
              <a:rPr lang="en-US" sz="1900" b="1" dirty="0" err="1">
                <a:latin typeface="Arial" pitchFamily="34" charset="0"/>
                <a:cs typeface="Arial" pitchFamily="34" charset="0"/>
              </a:rPr>
              <a:t>vida</a:t>
            </a:r>
            <a:r>
              <a:rPr lang="en-US" sz="1900" b="1" dirty="0">
                <a:latin typeface="Arial" pitchFamily="34" charset="0"/>
                <a:cs typeface="Arial" pitchFamily="34" charset="0"/>
              </a:rPr>
              <a:t> or Death and all his friends. </a:t>
            </a:r>
            <a:r>
              <a:rPr lang="en-US" sz="1900" b="1" dirty="0" err="1">
                <a:latin typeface="Arial" pitchFamily="34" charset="0"/>
                <a:cs typeface="Arial" pitchFamily="34" charset="0"/>
              </a:rPr>
              <a:t>Parlophone</a:t>
            </a:r>
            <a:r>
              <a:rPr lang="en-US" sz="1900" b="1" dirty="0"/>
              <a:t>, 2008.</a:t>
            </a:r>
          </a:p>
        </p:txBody>
      </p:sp>
      <p:sp>
        <p:nvSpPr>
          <p:cNvPr id="4" name="TextBox 3"/>
          <p:cNvSpPr txBox="1"/>
          <p:nvPr/>
        </p:nvSpPr>
        <p:spPr>
          <a:xfrm>
            <a:off x="4932363" y="1412875"/>
            <a:ext cx="3887787" cy="4278313"/>
          </a:xfrm>
          <a:prstGeom prst="rect">
            <a:avLst/>
          </a:prstGeom>
          <a:noFill/>
        </p:spPr>
        <p:txBody>
          <a:bodyPr>
            <a:spAutoFit/>
          </a:bodyPr>
          <a:lstStyle/>
          <a:p>
            <a:pPr algn="just" fontAlgn="auto">
              <a:spcBef>
                <a:spcPts val="0"/>
              </a:spcBef>
              <a:spcAft>
                <a:spcPts val="0"/>
              </a:spcAft>
              <a:defRPr/>
            </a:pPr>
            <a:r>
              <a:rPr lang="pt-BR" sz="1600" dirty="0"/>
              <a:t>Letras de músicas abordam temas que, de certa forma, podem ser reforçados pela repetição de trechos ou palavras. O fragmento da canção </a:t>
            </a:r>
            <a:r>
              <a:rPr lang="pt-BR" sz="1600" i="1" dirty="0"/>
              <a:t>Viva la vida, por </a:t>
            </a:r>
            <a:r>
              <a:rPr lang="pt-BR" sz="1600" dirty="0"/>
              <a:t>exemplo, permite conhecer o relato de alguém que </a:t>
            </a:r>
          </a:p>
          <a:p>
            <a:pPr algn="just" fontAlgn="auto">
              <a:spcBef>
                <a:spcPts val="0"/>
              </a:spcBef>
              <a:spcAft>
                <a:spcPts val="0"/>
              </a:spcAft>
              <a:defRPr/>
            </a:pPr>
            <a:endParaRPr lang="pt-BR" sz="1600" dirty="0"/>
          </a:p>
          <a:p>
            <a:pPr marL="342900" indent="-342900" algn="just" fontAlgn="auto">
              <a:spcBef>
                <a:spcPts val="0"/>
              </a:spcBef>
              <a:spcAft>
                <a:spcPts val="0"/>
              </a:spcAft>
              <a:buFontTx/>
              <a:buAutoNum type="alphaLcParenBoth"/>
              <a:defRPr/>
            </a:pPr>
            <a:r>
              <a:rPr lang="pt-BR" sz="1600" dirty="0"/>
              <a:t>costumava ter o mundo aos seus pés e, de repente, </a:t>
            </a:r>
            <a:r>
              <a:rPr lang="en-US" sz="1600" dirty="0"/>
              <a:t>se </a:t>
            </a:r>
            <a:r>
              <a:rPr lang="en-US" sz="1600" dirty="0" err="1"/>
              <a:t>viu</a:t>
            </a:r>
            <a:r>
              <a:rPr lang="en-US" sz="1600" dirty="0"/>
              <a:t> </a:t>
            </a:r>
            <a:r>
              <a:rPr lang="en-US" sz="1600" dirty="0" err="1"/>
              <a:t>sem</a:t>
            </a:r>
            <a:r>
              <a:rPr lang="en-US" sz="1600" dirty="0"/>
              <a:t> nada.</a:t>
            </a:r>
          </a:p>
          <a:p>
            <a:pPr marL="342900" indent="-342900" algn="just" fontAlgn="auto">
              <a:spcBef>
                <a:spcPts val="0"/>
              </a:spcBef>
              <a:spcAft>
                <a:spcPts val="0"/>
              </a:spcAft>
              <a:buFontTx/>
              <a:buAutoNum type="alphaLcParenBoth"/>
              <a:defRPr/>
            </a:pPr>
            <a:r>
              <a:rPr lang="en-US" sz="1600" dirty="0"/>
              <a:t> </a:t>
            </a:r>
            <a:r>
              <a:rPr lang="pt-BR" sz="1600" dirty="0"/>
              <a:t>almeja o título de rei e, por ele, tem enfrentado </a:t>
            </a:r>
            <a:r>
              <a:rPr lang="en-US" sz="1600" dirty="0" err="1"/>
              <a:t>inúmeros</a:t>
            </a:r>
            <a:r>
              <a:rPr lang="en-US" sz="1600" dirty="0"/>
              <a:t> </a:t>
            </a:r>
            <a:r>
              <a:rPr lang="en-US" sz="1600" dirty="0" err="1"/>
              <a:t>inimigos</a:t>
            </a:r>
            <a:r>
              <a:rPr lang="en-US" sz="1600" dirty="0"/>
              <a:t>.</a:t>
            </a:r>
          </a:p>
          <a:p>
            <a:pPr marL="342900" indent="-342900" algn="just" fontAlgn="auto">
              <a:spcBef>
                <a:spcPts val="0"/>
              </a:spcBef>
              <a:spcAft>
                <a:spcPts val="0"/>
              </a:spcAft>
              <a:buFontTx/>
              <a:buAutoNum type="alphaLcParenBoth"/>
              <a:defRPr/>
            </a:pPr>
            <a:r>
              <a:rPr lang="pt-BR" sz="1600" dirty="0"/>
              <a:t>causa pouco temor a seus inimigos, embora tenha </a:t>
            </a:r>
            <a:r>
              <a:rPr lang="en-US" sz="1600" dirty="0" err="1"/>
              <a:t>muito</a:t>
            </a:r>
            <a:r>
              <a:rPr lang="en-US" sz="1600" dirty="0"/>
              <a:t> </a:t>
            </a:r>
            <a:r>
              <a:rPr lang="en-US" sz="1600" dirty="0" err="1"/>
              <a:t>poder</a:t>
            </a:r>
            <a:r>
              <a:rPr lang="en-US" sz="1600" dirty="0"/>
              <a:t>. </a:t>
            </a:r>
          </a:p>
          <a:p>
            <a:pPr marL="342900" indent="-342900" algn="just" fontAlgn="auto">
              <a:spcBef>
                <a:spcPts val="0"/>
              </a:spcBef>
              <a:spcAft>
                <a:spcPts val="0"/>
              </a:spcAft>
              <a:buFontTx/>
              <a:buAutoNum type="alphaLcParenBoth"/>
              <a:defRPr/>
            </a:pPr>
            <a:r>
              <a:rPr lang="pt-BR" sz="1600" dirty="0"/>
              <a:t>limpava as ruas e, com seu esforço, tornou-se rei de </a:t>
            </a:r>
            <a:r>
              <a:rPr lang="en-US" sz="1600" dirty="0" err="1"/>
              <a:t>seu</a:t>
            </a:r>
            <a:r>
              <a:rPr lang="en-US" sz="1600" dirty="0"/>
              <a:t> </a:t>
            </a:r>
            <a:r>
              <a:rPr lang="en-US" sz="1600" dirty="0" err="1"/>
              <a:t>povo</a:t>
            </a:r>
            <a:r>
              <a:rPr lang="en-US" sz="1600" dirty="0"/>
              <a:t>.</a:t>
            </a:r>
          </a:p>
          <a:p>
            <a:pPr marL="342900" indent="-342900" algn="just" fontAlgn="auto">
              <a:spcBef>
                <a:spcPts val="0"/>
              </a:spcBef>
              <a:spcAft>
                <a:spcPts val="0"/>
              </a:spcAft>
              <a:buFontTx/>
              <a:buAutoNum type="alphaLcParenBoth"/>
              <a:defRPr/>
            </a:pPr>
            <a:r>
              <a:rPr lang="pt-BR" sz="1600" dirty="0"/>
              <a:t>tinha a chave para todos os castelos nos quais </a:t>
            </a:r>
            <a:r>
              <a:rPr lang="en-US" sz="1600" dirty="0" err="1"/>
              <a:t>desejava</a:t>
            </a:r>
            <a:r>
              <a:rPr lang="en-US" sz="1600" dirty="0"/>
              <a:t> </a:t>
            </a:r>
            <a:r>
              <a:rPr lang="en-US" sz="1600" dirty="0" err="1"/>
              <a:t>morar</a:t>
            </a:r>
            <a:r>
              <a:rPr lang="en-US" sz="1400" dirty="0"/>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eaLnBrk="1" hangingPunct="1">
              <a:defRPr/>
            </a:pPr>
            <a:r>
              <a:rPr lang="en-US" dirty="0"/>
              <a:t>O </a:t>
            </a:r>
            <a:r>
              <a:rPr lang="en-US" dirty="0" err="1"/>
              <a:t>que</a:t>
            </a:r>
            <a:r>
              <a:rPr lang="en-US" dirty="0"/>
              <a:t> se </a:t>
            </a:r>
            <a:r>
              <a:rPr lang="en-US" dirty="0" err="1"/>
              <a:t>espera</a:t>
            </a:r>
            <a:r>
              <a:rPr lang="en-US" dirty="0"/>
              <a:t> do </a:t>
            </a:r>
            <a:r>
              <a:rPr lang="en-US" dirty="0" err="1"/>
              <a:t>aluno</a:t>
            </a:r>
            <a:r>
              <a:rPr lang="en-US" dirty="0"/>
              <a:t>:</a:t>
            </a:r>
            <a:endParaRPr lang="pt-BR" dirty="0"/>
          </a:p>
        </p:txBody>
      </p:sp>
      <p:sp>
        <p:nvSpPr>
          <p:cNvPr id="22530" name="Espaço Reservado para Conteúdo 1"/>
          <p:cNvSpPr>
            <a:spLocks noGrp="1"/>
          </p:cNvSpPr>
          <p:nvPr>
            <p:ph idx="1"/>
          </p:nvPr>
        </p:nvSpPr>
        <p:spPr>
          <a:xfrm>
            <a:off x="395288" y="1484313"/>
            <a:ext cx="8229600" cy="4525962"/>
          </a:xfrm>
        </p:spPr>
        <p:txBody>
          <a:bodyPr>
            <a:normAutofit fontScale="92500" lnSpcReduction="20000"/>
          </a:bodyPr>
          <a:lstStyle/>
          <a:p>
            <a:pPr algn="ctr" eaLnBrk="1" hangingPunct="1">
              <a:buFont typeface="Wingdings 3" pitchFamily="18" charset="2"/>
              <a:buNone/>
            </a:pPr>
            <a:r>
              <a:rPr lang="en-US" altLang="pt-BR" sz="3200"/>
              <a:t>“World knowledge”</a:t>
            </a:r>
          </a:p>
          <a:p>
            <a:pPr algn="ctr" eaLnBrk="1" hangingPunct="1">
              <a:buFont typeface="Wingdings 3" pitchFamily="18" charset="2"/>
              <a:buNone/>
            </a:pPr>
            <a:endParaRPr lang="en-US" altLang="pt-BR" sz="3200"/>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Posicionamento crítico e consciente</a:t>
            </a:r>
          </a:p>
          <a:p>
            <a:pPr algn="ctr" eaLnBrk="1" hangingPunct="1">
              <a:buFont typeface="Wingdings 3" pitchFamily="18" charset="2"/>
              <a:buNone/>
            </a:pPr>
            <a:endParaRPr lang="en-US" altLang="pt-BR" sz="3200"/>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sz="3200"/>
              <a:t>Critical and conscious thinking</a:t>
            </a:r>
          </a:p>
          <a:p>
            <a:pPr algn="ctr" eaLnBrk="1" hangingPunct="1">
              <a:buFont typeface="Wingdings 3" pitchFamily="18" charset="2"/>
              <a:buNone/>
            </a:pPr>
            <a:endParaRPr lang="en-US" altLang="pt-BR" sz="3200"/>
          </a:p>
          <a:p>
            <a:pPr algn="ctr" eaLnBrk="1" hangingPunct="1">
              <a:buFont typeface="Wingdings 3" pitchFamily="18" charset="2"/>
              <a:buNone/>
            </a:pPr>
            <a:r>
              <a:rPr lang="en-US" altLang="pt-BR"/>
              <a:t> </a:t>
            </a:r>
            <a:endParaRPr lang="pt-BR" altLang="pt-BR"/>
          </a:p>
        </p:txBody>
      </p:sp>
      <p:cxnSp>
        <p:nvCxnSpPr>
          <p:cNvPr id="7" name="Conector de seta reta 6"/>
          <p:cNvCxnSpPr/>
          <p:nvPr/>
        </p:nvCxnSpPr>
        <p:spPr>
          <a:xfrm>
            <a:off x="4572000" y="2205038"/>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Conector de seta reta 7"/>
          <p:cNvCxnSpPr/>
          <p:nvPr/>
        </p:nvCxnSpPr>
        <p:spPr>
          <a:xfrm>
            <a:off x="4572000" y="3789363"/>
            <a:ext cx="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normAutofit fontScale="90000"/>
          </a:bodyPr>
          <a:lstStyle/>
          <a:p>
            <a:pPr eaLnBrk="1" fontAlgn="auto" hangingPunct="1">
              <a:spcAft>
                <a:spcPts val="0"/>
              </a:spcAft>
              <a:defRPr/>
            </a:pPr>
            <a:r>
              <a:rPr lang="pt-BR" dirty="0"/>
              <a:t>ENEM – 2010 - Inglês</a:t>
            </a:r>
            <a:endParaRPr lang="en-US" dirty="0"/>
          </a:p>
        </p:txBody>
      </p:sp>
      <p:sp>
        <p:nvSpPr>
          <p:cNvPr id="2" name="Content Placeholder 1"/>
          <p:cNvSpPr>
            <a:spLocks noGrp="1"/>
          </p:cNvSpPr>
          <p:nvPr>
            <p:ph idx="1"/>
          </p:nvPr>
        </p:nvSpPr>
        <p:spPr>
          <a:xfrm>
            <a:off x="250825" y="981075"/>
            <a:ext cx="4681538" cy="5114925"/>
          </a:xfrm>
          <a:solidFill>
            <a:schemeClr val="accent5">
              <a:lumMod val="20000"/>
              <a:lumOff val="80000"/>
            </a:schemeClr>
          </a:solidFill>
        </p:spPr>
        <p:txBody>
          <a:bodyPr>
            <a:normAutofit fontScale="47500" lnSpcReduction="20000"/>
          </a:bodyPr>
          <a:lstStyle/>
          <a:p>
            <a:pPr marL="365760" indent="-256032" eaLnBrk="1" fontAlgn="auto" hangingPunct="1">
              <a:spcAft>
                <a:spcPts val="0"/>
              </a:spcAft>
              <a:buFont typeface="Wingdings 3"/>
              <a:buNone/>
              <a:defRPr/>
            </a:pPr>
            <a:r>
              <a:rPr lang="en-US" b="1" dirty="0" err="1">
                <a:latin typeface="Arial" pitchFamily="34" charset="0"/>
                <a:cs typeface="Arial" pitchFamily="34" charset="0"/>
              </a:rPr>
              <a:t>Questão</a:t>
            </a:r>
            <a:r>
              <a:rPr lang="en-US" b="1" dirty="0">
                <a:latin typeface="Arial" pitchFamily="34" charset="0"/>
                <a:cs typeface="Arial" pitchFamily="34" charset="0"/>
              </a:rPr>
              <a:t> 91</a:t>
            </a:r>
          </a:p>
          <a:p>
            <a:pPr marL="365760" indent="-256032" eaLnBrk="1" fontAlgn="auto" hangingPunct="1">
              <a:spcAft>
                <a:spcPts val="0"/>
              </a:spcAft>
              <a:buFont typeface="Wingdings 3"/>
              <a:buNone/>
              <a:defRPr/>
            </a:pPr>
            <a:r>
              <a:rPr lang="en-US" b="1" dirty="0">
                <a:latin typeface="Arial" pitchFamily="34" charset="0"/>
                <a:cs typeface="Arial" pitchFamily="34" charset="0"/>
              </a:rPr>
              <a:t>Viva la Vida</a:t>
            </a:r>
          </a:p>
          <a:p>
            <a:pPr marL="365760" indent="-256032" eaLnBrk="1" fontAlgn="auto" hangingPunct="1">
              <a:spcAft>
                <a:spcPts val="0"/>
              </a:spcAft>
              <a:buFont typeface="Wingdings 3"/>
              <a:buNone/>
              <a:defRPr/>
            </a:pPr>
            <a:r>
              <a:rPr lang="en-US" dirty="0">
                <a:latin typeface="Arial" pitchFamily="34" charset="0"/>
                <a:cs typeface="Arial" pitchFamily="34" charset="0"/>
              </a:rPr>
              <a:t>I </a:t>
            </a:r>
            <a:r>
              <a:rPr lang="en-US" dirty="0">
                <a:solidFill>
                  <a:srgbClr val="0070C0"/>
                </a:solidFill>
                <a:latin typeface="Arial" pitchFamily="34" charset="0"/>
                <a:cs typeface="Arial" pitchFamily="34" charset="0"/>
              </a:rPr>
              <a:t>used </a:t>
            </a:r>
            <a:r>
              <a:rPr lang="en-US" dirty="0">
                <a:latin typeface="Arial" pitchFamily="34" charset="0"/>
                <a:cs typeface="Arial" pitchFamily="34" charset="0"/>
              </a:rPr>
              <a:t>to rule </a:t>
            </a:r>
            <a:r>
              <a:rPr lang="en-US" dirty="0">
                <a:solidFill>
                  <a:srgbClr val="0070C0"/>
                </a:solidFill>
              </a:rPr>
              <a:t>the world</a:t>
            </a:r>
            <a:endParaRPr lang="en-US" dirty="0">
              <a:solidFill>
                <a:srgbClr val="0070C0"/>
              </a:solidFill>
              <a:latin typeface="Arial" pitchFamily="34" charset="0"/>
              <a:cs typeface="Arial" pitchFamily="34" charset="0"/>
            </a:endParaRPr>
          </a:p>
          <a:p>
            <a:pPr marL="365760" indent="-256032" eaLnBrk="1" fontAlgn="auto" hangingPunct="1">
              <a:spcAft>
                <a:spcPts val="0"/>
              </a:spcAft>
              <a:buFont typeface="Wingdings 3"/>
              <a:buNone/>
              <a:defRPr/>
            </a:pPr>
            <a:r>
              <a:rPr lang="en-US" dirty="0">
                <a:solidFill>
                  <a:srgbClr val="0070C0"/>
                </a:solidFill>
                <a:latin typeface="Arial" pitchFamily="34" charset="0"/>
                <a:cs typeface="Arial" pitchFamily="34" charset="0"/>
              </a:rPr>
              <a:t>Seas</a:t>
            </a:r>
            <a:r>
              <a:rPr lang="en-US" dirty="0">
                <a:latin typeface="Arial" pitchFamily="34" charset="0"/>
                <a:cs typeface="Arial" pitchFamily="34" charset="0"/>
              </a:rPr>
              <a:t> would rise </a:t>
            </a:r>
            <a:r>
              <a:rPr lang="en-US" dirty="0">
                <a:solidFill>
                  <a:srgbClr val="0070C0"/>
                </a:solidFill>
                <a:latin typeface="Arial" pitchFamily="34" charset="0"/>
                <a:cs typeface="Arial" pitchFamily="34" charset="0"/>
              </a:rPr>
              <a:t>when</a:t>
            </a:r>
            <a:r>
              <a:rPr lang="en-US" dirty="0">
                <a:latin typeface="Arial" pitchFamily="34" charset="0"/>
                <a:cs typeface="Arial" pitchFamily="34" charset="0"/>
              </a:rPr>
              <a:t> </a:t>
            </a:r>
            <a:r>
              <a:rPr lang="en-US" dirty="0">
                <a:solidFill>
                  <a:srgbClr val="0070C0"/>
                </a:solidFill>
                <a:latin typeface="Arial" pitchFamily="34" charset="0"/>
                <a:cs typeface="Arial" pitchFamily="34" charset="0"/>
              </a:rPr>
              <a:t>I </a:t>
            </a:r>
            <a:r>
              <a:rPr lang="en-US" dirty="0">
                <a:latin typeface="Arial" pitchFamily="34" charset="0"/>
                <a:cs typeface="Arial" pitchFamily="34" charset="0"/>
              </a:rPr>
              <a:t>gave the </a:t>
            </a:r>
            <a:r>
              <a:rPr lang="en-US" dirty="0">
                <a:solidFill>
                  <a:srgbClr val="0070C0"/>
                </a:solidFill>
                <a:latin typeface="Arial" pitchFamily="34" charset="0"/>
                <a:cs typeface="Arial" pitchFamily="34" charset="0"/>
              </a:rPr>
              <a:t>word</a:t>
            </a:r>
          </a:p>
          <a:p>
            <a:pPr marL="365760" indent="-256032" eaLnBrk="1" fontAlgn="auto" hangingPunct="1">
              <a:spcAft>
                <a:spcPts val="0"/>
              </a:spcAft>
              <a:buFont typeface="Wingdings 3"/>
              <a:buNone/>
              <a:defRPr/>
            </a:pPr>
            <a:r>
              <a:rPr lang="en-US" dirty="0">
                <a:latin typeface="Arial" pitchFamily="34" charset="0"/>
                <a:cs typeface="Arial" pitchFamily="34" charset="0"/>
              </a:rPr>
              <a:t>Now in </a:t>
            </a:r>
            <a:r>
              <a:rPr lang="en-US" dirty="0">
                <a:solidFill>
                  <a:srgbClr val="0070C0"/>
                </a:solidFill>
                <a:latin typeface="Arial" pitchFamily="34" charset="0"/>
                <a:cs typeface="Arial" pitchFamily="34" charset="0"/>
              </a:rPr>
              <a:t>the morning </a:t>
            </a:r>
            <a:r>
              <a:rPr lang="en-US" dirty="0">
                <a:latin typeface="Arial" pitchFamily="34" charset="0"/>
                <a:cs typeface="Arial" pitchFamily="34" charset="0"/>
              </a:rPr>
              <a:t>and </a:t>
            </a:r>
            <a:r>
              <a:rPr lang="en-US" dirty="0">
                <a:solidFill>
                  <a:srgbClr val="0070C0"/>
                </a:solidFill>
                <a:latin typeface="Arial" pitchFamily="34" charset="0"/>
                <a:cs typeface="Arial" pitchFamily="34" charset="0"/>
              </a:rPr>
              <a:t>I sleep </a:t>
            </a:r>
            <a:r>
              <a:rPr lang="en-US" dirty="0">
                <a:latin typeface="Arial" pitchFamily="34" charset="0"/>
                <a:cs typeface="Arial" pitchFamily="34" charset="0"/>
              </a:rPr>
              <a:t>alone</a:t>
            </a:r>
          </a:p>
          <a:p>
            <a:pPr marL="365760" indent="-256032" eaLnBrk="1" fontAlgn="auto" hangingPunct="1">
              <a:spcAft>
                <a:spcPts val="0"/>
              </a:spcAft>
              <a:buFont typeface="Wingdings 3"/>
              <a:buNone/>
              <a:defRPr/>
            </a:pPr>
            <a:r>
              <a:rPr lang="en-US" dirty="0">
                <a:latin typeface="Arial" pitchFamily="34" charset="0"/>
                <a:cs typeface="Arial" pitchFamily="34" charset="0"/>
              </a:rPr>
              <a:t>Sweep </a:t>
            </a:r>
            <a:r>
              <a:rPr lang="en-US" dirty="0">
                <a:solidFill>
                  <a:srgbClr val="0070C0"/>
                </a:solidFill>
                <a:latin typeface="Arial" pitchFamily="34" charset="0"/>
                <a:cs typeface="Arial" pitchFamily="34" charset="0"/>
              </a:rPr>
              <a:t>the streets I used </a:t>
            </a:r>
            <a:r>
              <a:rPr lang="en-US" dirty="0">
                <a:latin typeface="Arial" pitchFamily="34" charset="0"/>
                <a:cs typeface="Arial" pitchFamily="34" charset="0"/>
              </a:rPr>
              <a:t>to own</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solidFill>
                  <a:srgbClr val="0070C0"/>
                </a:solidFill>
                <a:latin typeface="Arial" pitchFamily="34" charset="0"/>
                <a:cs typeface="Arial" pitchFamily="34" charset="0"/>
              </a:rPr>
              <a:t>I used</a:t>
            </a:r>
            <a:r>
              <a:rPr lang="en-US" dirty="0">
                <a:latin typeface="Arial" pitchFamily="34" charset="0"/>
                <a:cs typeface="Arial" pitchFamily="34" charset="0"/>
              </a:rPr>
              <a:t> to roll the dice</a:t>
            </a:r>
          </a:p>
          <a:p>
            <a:pPr marL="365760" indent="-256032" eaLnBrk="1" fontAlgn="auto" hangingPunct="1">
              <a:spcAft>
                <a:spcPts val="0"/>
              </a:spcAft>
              <a:buFont typeface="Wingdings 3"/>
              <a:buNone/>
              <a:defRPr/>
            </a:pPr>
            <a:r>
              <a:rPr lang="en-US" dirty="0">
                <a:solidFill>
                  <a:srgbClr val="0070C0"/>
                </a:solidFill>
                <a:latin typeface="Arial" pitchFamily="34" charset="0"/>
                <a:cs typeface="Arial" pitchFamily="34" charset="0"/>
              </a:rPr>
              <a:t>Feel</a:t>
            </a:r>
            <a:r>
              <a:rPr lang="en-US" dirty="0">
                <a:latin typeface="Arial" pitchFamily="34" charset="0"/>
                <a:cs typeface="Arial" pitchFamily="34" charset="0"/>
              </a:rPr>
              <a:t> the </a:t>
            </a:r>
            <a:r>
              <a:rPr lang="en-US" dirty="0">
                <a:solidFill>
                  <a:srgbClr val="0070C0"/>
                </a:solidFill>
                <a:latin typeface="Arial" pitchFamily="34" charset="0"/>
                <a:cs typeface="Arial" pitchFamily="34" charset="0"/>
              </a:rPr>
              <a:t>fear</a:t>
            </a:r>
            <a:r>
              <a:rPr lang="en-US" dirty="0">
                <a:latin typeface="Arial" pitchFamily="34" charset="0"/>
                <a:cs typeface="Arial" pitchFamily="34" charset="0"/>
              </a:rPr>
              <a:t> in </a:t>
            </a:r>
            <a:r>
              <a:rPr lang="en-US" dirty="0">
                <a:solidFill>
                  <a:srgbClr val="0070C0"/>
                </a:solidFill>
                <a:latin typeface="Arial" pitchFamily="34" charset="0"/>
                <a:cs typeface="Arial" pitchFamily="34" charset="0"/>
              </a:rPr>
              <a:t>my</a:t>
            </a:r>
            <a:r>
              <a:rPr lang="en-US" dirty="0">
                <a:latin typeface="Arial" pitchFamily="34" charset="0"/>
                <a:cs typeface="Arial" pitchFamily="34" charset="0"/>
              </a:rPr>
              <a:t> enemy’s </a:t>
            </a:r>
            <a:r>
              <a:rPr lang="en-US" dirty="0">
                <a:solidFill>
                  <a:srgbClr val="0070C0"/>
                </a:solidFill>
                <a:latin typeface="Arial" pitchFamily="34" charset="0"/>
                <a:cs typeface="Arial" pitchFamily="34" charset="0"/>
              </a:rPr>
              <a:t>eyes</a:t>
            </a:r>
          </a:p>
          <a:p>
            <a:pPr marL="365760" indent="-256032" eaLnBrk="1" fontAlgn="auto" hangingPunct="1">
              <a:spcAft>
                <a:spcPts val="0"/>
              </a:spcAft>
              <a:buFont typeface="Wingdings 3"/>
              <a:buNone/>
              <a:defRPr/>
            </a:pPr>
            <a:r>
              <a:rPr lang="en-US" dirty="0">
                <a:solidFill>
                  <a:srgbClr val="0070C0"/>
                </a:solidFill>
                <a:latin typeface="Arial" pitchFamily="34" charset="0"/>
                <a:cs typeface="Arial" pitchFamily="34" charset="0"/>
              </a:rPr>
              <a:t>Listen </a:t>
            </a:r>
            <a:r>
              <a:rPr lang="en-US" dirty="0">
                <a:latin typeface="Arial" pitchFamily="34" charset="0"/>
                <a:cs typeface="Arial" pitchFamily="34" charset="0"/>
              </a:rPr>
              <a:t>as the crowd would </a:t>
            </a:r>
            <a:r>
              <a:rPr lang="en-US" dirty="0">
                <a:solidFill>
                  <a:srgbClr val="0070C0"/>
                </a:solidFill>
                <a:latin typeface="Arial" pitchFamily="34" charset="0"/>
                <a:cs typeface="Arial" pitchFamily="34" charset="0"/>
              </a:rPr>
              <a:t>sing</a:t>
            </a:r>
          </a:p>
          <a:p>
            <a:pPr marL="365760" indent="-256032" eaLnBrk="1" fontAlgn="auto" hangingPunct="1">
              <a:spcAft>
                <a:spcPts val="0"/>
              </a:spcAft>
              <a:buFont typeface="Wingdings 3"/>
              <a:buNone/>
              <a:defRPr/>
            </a:pPr>
            <a:r>
              <a:rPr lang="en-US" dirty="0">
                <a:latin typeface="Arial" pitchFamily="34" charset="0"/>
                <a:cs typeface="Arial" pitchFamily="34" charset="0"/>
              </a:rPr>
              <a:t>“Now the </a:t>
            </a:r>
            <a:r>
              <a:rPr lang="en-US" dirty="0">
                <a:solidFill>
                  <a:srgbClr val="0070C0"/>
                </a:solidFill>
                <a:latin typeface="Arial" pitchFamily="34" charset="0"/>
                <a:cs typeface="Arial" pitchFamily="34" charset="0"/>
              </a:rPr>
              <a:t>old king </a:t>
            </a:r>
            <a:r>
              <a:rPr lang="en-US" dirty="0">
                <a:latin typeface="Arial" pitchFamily="34" charset="0"/>
                <a:cs typeface="Arial" pitchFamily="34" charset="0"/>
              </a:rPr>
              <a:t>is </a:t>
            </a:r>
            <a:r>
              <a:rPr lang="en-US" dirty="0">
                <a:solidFill>
                  <a:srgbClr val="0070C0"/>
                </a:solidFill>
                <a:latin typeface="Arial" pitchFamily="34" charset="0"/>
                <a:cs typeface="Arial" pitchFamily="34" charset="0"/>
              </a:rPr>
              <a:t>dead!</a:t>
            </a:r>
            <a:r>
              <a:rPr lang="en-US" dirty="0">
                <a:latin typeface="Arial" pitchFamily="34" charset="0"/>
                <a:cs typeface="Arial" pitchFamily="34" charset="0"/>
              </a:rPr>
              <a:t> </a:t>
            </a:r>
            <a:r>
              <a:rPr lang="en-US" dirty="0">
                <a:solidFill>
                  <a:srgbClr val="0070C0"/>
                </a:solidFill>
                <a:latin typeface="Arial" pitchFamily="34" charset="0"/>
                <a:cs typeface="Arial" pitchFamily="34" charset="0"/>
              </a:rPr>
              <a:t>Long </a:t>
            </a:r>
            <a:r>
              <a:rPr lang="en-US" dirty="0">
                <a:latin typeface="Arial" pitchFamily="34" charset="0"/>
                <a:cs typeface="Arial" pitchFamily="34" charset="0"/>
              </a:rPr>
              <a:t>live </a:t>
            </a:r>
            <a:r>
              <a:rPr lang="en-US" dirty="0">
                <a:solidFill>
                  <a:srgbClr val="0070C0"/>
                </a:solidFill>
                <a:latin typeface="Arial" pitchFamily="34" charset="0"/>
                <a:cs typeface="Arial" pitchFamily="34" charset="0"/>
              </a:rPr>
              <a:t>the king!”</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solidFill>
                  <a:srgbClr val="0070C0"/>
                </a:solidFill>
                <a:latin typeface="Arial" pitchFamily="34" charset="0"/>
                <a:cs typeface="Arial" pitchFamily="34" charset="0"/>
              </a:rPr>
              <a:t>One minute I</a:t>
            </a:r>
            <a:r>
              <a:rPr lang="en-US" dirty="0">
                <a:latin typeface="Arial" pitchFamily="34" charset="0"/>
                <a:cs typeface="Arial" pitchFamily="34" charset="0"/>
              </a:rPr>
              <a:t> held the key</a:t>
            </a:r>
          </a:p>
          <a:p>
            <a:pPr marL="365760" indent="-256032" eaLnBrk="1" fontAlgn="auto" hangingPunct="1">
              <a:spcAft>
                <a:spcPts val="0"/>
              </a:spcAft>
              <a:buFont typeface="Wingdings 3"/>
              <a:buNone/>
              <a:defRPr/>
            </a:pPr>
            <a:r>
              <a:rPr lang="en-US" dirty="0">
                <a:latin typeface="Arial" pitchFamily="34" charset="0"/>
                <a:cs typeface="Arial" pitchFamily="34" charset="0"/>
              </a:rPr>
              <a:t>Next the walls were </a:t>
            </a:r>
            <a:r>
              <a:rPr lang="en-US" dirty="0">
                <a:solidFill>
                  <a:srgbClr val="0070C0"/>
                </a:solidFill>
                <a:latin typeface="Arial" pitchFamily="34" charset="0"/>
                <a:cs typeface="Arial" pitchFamily="34" charset="0"/>
              </a:rPr>
              <a:t>closed</a:t>
            </a:r>
            <a:r>
              <a:rPr lang="en-US" dirty="0">
                <a:latin typeface="Arial" pitchFamily="34" charset="0"/>
                <a:cs typeface="Arial" pitchFamily="34" charset="0"/>
              </a:rPr>
              <a:t> on </a:t>
            </a:r>
            <a:r>
              <a:rPr lang="en-US" dirty="0">
                <a:solidFill>
                  <a:srgbClr val="0070C0"/>
                </a:solidFill>
                <a:latin typeface="Arial" pitchFamily="34" charset="0"/>
                <a:cs typeface="Arial" pitchFamily="34" charset="0"/>
              </a:rPr>
              <a:t>me</a:t>
            </a:r>
          </a:p>
          <a:p>
            <a:pPr marL="365760" indent="-256032" eaLnBrk="1" fontAlgn="auto" hangingPunct="1">
              <a:spcAft>
                <a:spcPts val="0"/>
              </a:spcAft>
              <a:buFont typeface="Wingdings 3"/>
              <a:buNone/>
              <a:defRPr/>
            </a:pPr>
            <a:r>
              <a:rPr lang="en-US" dirty="0">
                <a:latin typeface="Arial" pitchFamily="34" charset="0"/>
                <a:cs typeface="Arial" pitchFamily="34" charset="0"/>
              </a:rPr>
              <a:t>And </a:t>
            </a:r>
            <a:r>
              <a:rPr lang="en-US" dirty="0">
                <a:solidFill>
                  <a:srgbClr val="0070C0"/>
                </a:solidFill>
                <a:latin typeface="Arial" pitchFamily="34" charset="0"/>
                <a:cs typeface="Arial" pitchFamily="34" charset="0"/>
              </a:rPr>
              <a:t>I discovered </a:t>
            </a:r>
            <a:r>
              <a:rPr lang="en-US" dirty="0">
                <a:latin typeface="Arial" pitchFamily="34" charset="0"/>
                <a:cs typeface="Arial" pitchFamily="34" charset="0"/>
              </a:rPr>
              <a:t>that </a:t>
            </a:r>
            <a:r>
              <a:rPr lang="en-US" dirty="0">
                <a:solidFill>
                  <a:srgbClr val="0070C0"/>
                </a:solidFill>
                <a:latin typeface="Arial" pitchFamily="34" charset="0"/>
                <a:cs typeface="Arial" pitchFamily="34" charset="0"/>
              </a:rPr>
              <a:t>my </a:t>
            </a:r>
            <a:r>
              <a:rPr lang="en-US" dirty="0">
                <a:latin typeface="Arial" pitchFamily="34" charset="0"/>
                <a:cs typeface="Arial" pitchFamily="34" charset="0"/>
              </a:rPr>
              <a:t>castles stand</a:t>
            </a:r>
          </a:p>
          <a:p>
            <a:pPr marL="365760" indent="-256032" eaLnBrk="1" fontAlgn="auto" hangingPunct="1">
              <a:spcAft>
                <a:spcPts val="0"/>
              </a:spcAft>
              <a:buFont typeface="Wingdings 3"/>
              <a:buNone/>
              <a:defRPr/>
            </a:pPr>
            <a:r>
              <a:rPr lang="en-US" dirty="0">
                <a:latin typeface="Arial" pitchFamily="34" charset="0"/>
                <a:cs typeface="Arial" pitchFamily="34" charset="0"/>
              </a:rPr>
              <a:t>Upon </a:t>
            </a:r>
            <a:r>
              <a:rPr lang="en-US" dirty="0">
                <a:solidFill>
                  <a:srgbClr val="0070C0"/>
                </a:solidFill>
                <a:latin typeface="Arial" pitchFamily="34" charset="0"/>
                <a:cs typeface="Arial" pitchFamily="34" charset="0"/>
              </a:rPr>
              <a:t>pillars of salt and pillars of sand</a:t>
            </a:r>
          </a:p>
          <a:p>
            <a:pPr marL="365760" indent="-256032" eaLnBrk="1" fontAlgn="auto" hangingPunct="1">
              <a:spcAft>
                <a:spcPts val="0"/>
              </a:spcAft>
              <a:buFont typeface="Wingdings 3"/>
              <a:buNone/>
              <a:defRPr/>
            </a:pPr>
            <a:r>
              <a:rPr lang="en-US" dirty="0">
                <a:latin typeface="Arial" pitchFamily="34" charset="0"/>
                <a:cs typeface="Arial" pitchFamily="34" charset="0"/>
              </a:rPr>
              <a:t>[…]</a:t>
            </a:r>
          </a:p>
          <a:p>
            <a:pPr marL="365760" indent="-256032" eaLnBrk="1" fontAlgn="auto" hangingPunct="1">
              <a:spcAft>
                <a:spcPts val="0"/>
              </a:spcAft>
              <a:buFont typeface="Wingdings 3"/>
              <a:buNone/>
              <a:defRPr/>
            </a:pPr>
            <a:r>
              <a:rPr lang="en-US" sz="1900" dirty="0">
                <a:latin typeface="Arial" pitchFamily="34" charset="0"/>
                <a:cs typeface="Arial" pitchFamily="34" charset="0"/>
              </a:rPr>
              <a:t>MARTIN, C. Viva la </a:t>
            </a:r>
            <a:r>
              <a:rPr lang="en-US" sz="1900" dirty="0" err="1">
                <a:latin typeface="Arial" pitchFamily="34" charset="0"/>
                <a:cs typeface="Arial" pitchFamily="34" charset="0"/>
              </a:rPr>
              <a:t>vida</a:t>
            </a:r>
            <a:r>
              <a:rPr lang="en-US" sz="1900" dirty="0">
                <a:latin typeface="Arial" pitchFamily="34" charset="0"/>
                <a:cs typeface="Arial" pitchFamily="34" charset="0"/>
              </a:rPr>
              <a:t>, Coldplay. In: </a:t>
            </a:r>
            <a:r>
              <a:rPr lang="en-US" sz="1900" b="1" dirty="0">
                <a:latin typeface="Arial" pitchFamily="34" charset="0"/>
                <a:cs typeface="Arial" pitchFamily="34" charset="0"/>
              </a:rPr>
              <a:t>Viva la </a:t>
            </a:r>
            <a:r>
              <a:rPr lang="en-US" sz="1900" b="1" dirty="0" err="1">
                <a:latin typeface="Arial" pitchFamily="34" charset="0"/>
                <a:cs typeface="Arial" pitchFamily="34" charset="0"/>
              </a:rPr>
              <a:t>vida</a:t>
            </a:r>
            <a:r>
              <a:rPr lang="en-US" sz="1900" b="1" dirty="0">
                <a:latin typeface="Arial" pitchFamily="34" charset="0"/>
                <a:cs typeface="Arial" pitchFamily="34" charset="0"/>
              </a:rPr>
              <a:t> or Death and all his friends. </a:t>
            </a:r>
            <a:r>
              <a:rPr lang="en-US" sz="1900" b="1" dirty="0" err="1">
                <a:latin typeface="Arial" pitchFamily="34" charset="0"/>
                <a:cs typeface="Arial" pitchFamily="34" charset="0"/>
              </a:rPr>
              <a:t>Parlophone</a:t>
            </a:r>
            <a:r>
              <a:rPr lang="en-US" sz="1900" b="1" dirty="0"/>
              <a:t>, 2008.</a:t>
            </a:r>
          </a:p>
        </p:txBody>
      </p:sp>
      <p:sp>
        <p:nvSpPr>
          <p:cNvPr id="4" name="TextBox 3"/>
          <p:cNvSpPr txBox="1"/>
          <p:nvPr/>
        </p:nvSpPr>
        <p:spPr>
          <a:xfrm>
            <a:off x="4932363" y="1412875"/>
            <a:ext cx="3887787" cy="4278313"/>
          </a:xfrm>
          <a:prstGeom prst="rect">
            <a:avLst/>
          </a:prstGeom>
          <a:noFill/>
        </p:spPr>
        <p:txBody>
          <a:bodyPr>
            <a:spAutoFit/>
          </a:bodyPr>
          <a:lstStyle/>
          <a:p>
            <a:pPr algn="just" fontAlgn="auto">
              <a:spcBef>
                <a:spcPts val="0"/>
              </a:spcBef>
              <a:spcAft>
                <a:spcPts val="0"/>
              </a:spcAft>
              <a:defRPr/>
            </a:pPr>
            <a:r>
              <a:rPr lang="pt-BR" sz="1600" dirty="0"/>
              <a:t>Letras de músicas abordam temas que, de certa forma, podem ser reforçados pela repetição de trechos ou palavras. O fragmento da canção </a:t>
            </a:r>
            <a:r>
              <a:rPr lang="pt-BR" sz="1600" i="1" dirty="0"/>
              <a:t>Viva la vida, por </a:t>
            </a:r>
            <a:r>
              <a:rPr lang="pt-BR" sz="1600" dirty="0"/>
              <a:t>exemplo, permite conhecer o relato de alguém que </a:t>
            </a:r>
          </a:p>
          <a:p>
            <a:pPr algn="just" fontAlgn="auto">
              <a:spcBef>
                <a:spcPts val="0"/>
              </a:spcBef>
              <a:spcAft>
                <a:spcPts val="0"/>
              </a:spcAft>
              <a:defRPr/>
            </a:pPr>
            <a:endParaRPr lang="pt-BR" sz="1600" dirty="0"/>
          </a:p>
          <a:p>
            <a:pPr marL="342900" indent="-342900" algn="just" fontAlgn="auto">
              <a:spcBef>
                <a:spcPts val="0"/>
              </a:spcBef>
              <a:spcAft>
                <a:spcPts val="0"/>
              </a:spcAft>
              <a:buFontTx/>
              <a:buAutoNum type="alphaLcParenBoth"/>
              <a:defRPr/>
            </a:pPr>
            <a:r>
              <a:rPr lang="pt-BR" sz="1600" dirty="0"/>
              <a:t>costumava ter o mundo aos seus pés e, de repente, </a:t>
            </a:r>
            <a:r>
              <a:rPr lang="en-US" sz="1600" dirty="0"/>
              <a:t>se </a:t>
            </a:r>
            <a:r>
              <a:rPr lang="en-US" sz="1600" dirty="0" err="1"/>
              <a:t>viu</a:t>
            </a:r>
            <a:r>
              <a:rPr lang="en-US" sz="1600" dirty="0"/>
              <a:t> </a:t>
            </a:r>
            <a:r>
              <a:rPr lang="en-US" sz="1600" dirty="0" err="1"/>
              <a:t>sem</a:t>
            </a:r>
            <a:r>
              <a:rPr lang="en-US" sz="1600" dirty="0"/>
              <a:t> nada.</a:t>
            </a:r>
          </a:p>
          <a:p>
            <a:pPr marL="342900" indent="-342900" algn="just" fontAlgn="auto">
              <a:spcBef>
                <a:spcPts val="0"/>
              </a:spcBef>
              <a:spcAft>
                <a:spcPts val="0"/>
              </a:spcAft>
              <a:buFontTx/>
              <a:buAutoNum type="alphaLcParenBoth"/>
              <a:defRPr/>
            </a:pPr>
            <a:r>
              <a:rPr lang="en-US" sz="1600" dirty="0"/>
              <a:t> </a:t>
            </a:r>
            <a:r>
              <a:rPr lang="pt-BR" sz="1600" dirty="0"/>
              <a:t>almeja o título de rei e, por ele, tem enfrentado </a:t>
            </a:r>
            <a:r>
              <a:rPr lang="en-US" sz="1600" dirty="0" err="1"/>
              <a:t>inúmeros</a:t>
            </a:r>
            <a:r>
              <a:rPr lang="en-US" sz="1600" dirty="0"/>
              <a:t> </a:t>
            </a:r>
            <a:r>
              <a:rPr lang="en-US" sz="1600" dirty="0" err="1"/>
              <a:t>inimigos</a:t>
            </a:r>
            <a:r>
              <a:rPr lang="en-US" sz="1600" dirty="0"/>
              <a:t>.</a:t>
            </a:r>
          </a:p>
          <a:p>
            <a:pPr marL="342900" indent="-342900" algn="just" fontAlgn="auto">
              <a:spcBef>
                <a:spcPts val="0"/>
              </a:spcBef>
              <a:spcAft>
                <a:spcPts val="0"/>
              </a:spcAft>
              <a:buFontTx/>
              <a:buAutoNum type="alphaLcParenBoth"/>
              <a:defRPr/>
            </a:pPr>
            <a:r>
              <a:rPr lang="pt-BR" sz="1600" dirty="0"/>
              <a:t>causa pouco temor a seus inimigos, embora tenha </a:t>
            </a:r>
            <a:r>
              <a:rPr lang="en-US" sz="1600" dirty="0" err="1"/>
              <a:t>muito</a:t>
            </a:r>
            <a:r>
              <a:rPr lang="en-US" sz="1600" dirty="0"/>
              <a:t> </a:t>
            </a:r>
            <a:r>
              <a:rPr lang="en-US" sz="1600" dirty="0" err="1"/>
              <a:t>poder</a:t>
            </a:r>
            <a:r>
              <a:rPr lang="en-US" sz="1600" dirty="0"/>
              <a:t>. </a:t>
            </a:r>
          </a:p>
          <a:p>
            <a:pPr marL="342900" indent="-342900" algn="just" fontAlgn="auto">
              <a:spcBef>
                <a:spcPts val="0"/>
              </a:spcBef>
              <a:spcAft>
                <a:spcPts val="0"/>
              </a:spcAft>
              <a:buFontTx/>
              <a:buAutoNum type="alphaLcParenBoth"/>
              <a:defRPr/>
            </a:pPr>
            <a:r>
              <a:rPr lang="pt-BR" sz="1600" dirty="0"/>
              <a:t>limpava as ruas e, com seu esforço, tornou-se rei de </a:t>
            </a:r>
            <a:r>
              <a:rPr lang="en-US" sz="1600" dirty="0" err="1"/>
              <a:t>seu</a:t>
            </a:r>
            <a:r>
              <a:rPr lang="en-US" sz="1600" dirty="0"/>
              <a:t> </a:t>
            </a:r>
            <a:r>
              <a:rPr lang="en-US" sz="1600" dirty="0" err="1"/>
              <a:t>povo</a:t>
            </a:r>
            <a:r>
              <a:rPr lang="en-US" sz="1600" dirty="0"/>
              <a:t>.</a:t>
            </a:r>
          </a:p>
          <a:p>
            <a:pPr marL="342900" indent="-342900" algn="just" fontAlgn="auto">
              <a:spcBef>
                <a:spcPts val="0"/>
              </a:spcBef>
              <a:spcAft>
                <a:spcPts val="0"/>
              </a:spcAft>
              <a:buFontTx/>
              <a:buAutoNum type="alphaLcParenBoth"/>
              <a:defRPr/>
            </a:pPr>
            <a:r>
              <a:rPr lang="pt-BR" sz="1600" dirty="0"/>
              <a:t>tinha a chave para todos os castelos nos quais </a:t>
            </a:r>
            <a:r>
              <a:rPr lang="en-US" sz="1600" dirty="0" err="1"/>
              <a:t>desejava</a:t>
            </a:r>
            <a:r>
              <a:rPr lang="en-US" sz="1600" dirty="0"/>
              <a:t> </a:t>
            </a:r>
            <a:r>
              <a:rPr lang="en-US" sz="1600" dirty="0" err="1"/>
              <a:t>morar</a:t>
            </a:r>
            <a:r>
              <a:rPr lang="en-US" sz="1400" dirty="0"/>
              <a:t>.</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normAutofit fontScale="90000"/>
          </a:bodyPr>
          <a:lstStyle/>
          <a:p>
            <a:pPr eaLnBrk="1" fontAlgn="auto" hangingPunct="1">
              <a:spcAft>
                <a:spcPts val="0"/>
              </a:spcAft>
              <a:defRPr/>
            </a:pPr>
            <a:r>
              <a:rPr lang="pt-BR" dirty="0"/>
              <a:t>ENEM – 2010 - Inglês</a:t>
            </a:r>
            <a:endParaRPr lang="en-US" dirty="0"/>
          </a:p>
        </p:txBody>
      </p:sp>
      <p:sp>
        <p:nvSpPr>
          <p:cNvPr id="2" name="Content Placeholder 1"/>
          <p:cNvSpPr>
            <a:spLocks noGrp="1"/>
          </p:cNvSpPr>
          <p:nvPr>
            <p:ph idx="1"/>
          </p:nvPr>
        </p:nvSpPr>
        <p:spPr>
          <a:xfrm>
            <a:off x="250825" y="981075"/>
            <a:ext cx="4681538" cy="5114925"/>
          </a:xfrm>
          <a:solidFill>
            <a:schemeClr val="accent5">
              <a:lumMod val="20000"/>
              <a:lumOff val="80000"/>
            </a:schemeClr>
          </a:solidFill>
        </p:spPr>
        <p:txBody>
          <a:bodyPr>
            <a:normAutofit fontScale="47500" lnSpcReduction="20000"/>
          </a:bodyPr>
          <a:lstStyle/>
          <a:p>
            <a:pPr marL="365760" indent="-256032" eaLnBrk="1" fontAlgn="auto" hangingPunct="1">
              <a:spcAft>
                <a:spcPts val="0"/>
              </a:spcAft>
              <a:buFont typeface="Wingdings 3"/>
              <a:buNone/>
              <a:defRPr/>
            </a:pPr>
            <a:r>
              <a:rPr lang="en-US" b="1" dirty="0" err="1">
                <a:latin typeface="Arial" pitchFamily="34" charset="0"/>
                <a:cs typeface="Arial" pitchFamily="34" charset="0"/>
              </a:rPr>
              <a:t>Questão</a:t>
            </a:r>
            <a:r>
              <a:rPr lang="en-US" b="1" dirty="0">
                <a:latin typeface="Arial" pitchFamily="34" charset="0"/>
                <a:cs typeface="Arial" pitchFamily="34" charset="0"/>
              </a:rPr>
              <a:t> 91</a:t>
            </a:r>
          </a:p>
          <a:p>
            <a:pPr marL="365760" indent="-256032" eaLnBrk="1" fontAlgn="auto" hangingPunct="1">
              <a:spcAft>
                <a:spcPts val="0"/>
              </a:spcAft>
              <a:buFont typeface="Wingdings 3"/>
              <a:buNone/>
              <a:defRPr/>
            </a:pPr>
            <a:r>
              <a:rPr lang="en-US" b="1" dirty="0">
                <a:latin typeface="Arial" pitchFamily="34" charset="0"/>
                <a:cs typeface="Arial" pitchFamily="34" charset="0"/>
              </a:rPr>
              <a:t>Viva la Vida</a:t>
            </a:r>
          </a:p>
          <a:p>
            <a:pPr marL="365760" indent="-256032" eaLnBrk="1" fontAlgn="auto" hangingPunct="1">
              <a:spcAft>
                <a:spcPts val="0"/>
              </a:spcAft>
              <a:buFont typeface="Wingdings 3"/>
              <a:buNone/>
              <a:defRPr/>
            </a:pPr>
            <a:r>
              <a:rPr lang="en-US" dirty="0">
                <a:latin typeface="Arial" pitchFamily="34" charset="0"/>
                <a:cs typeface="Arial" pitchFamily="34" charset="0"/>
              </a:rPr>
              <a:t>I used to rule </a:t>
            </a:r>
            <a:r>
              <a:rPr lang="en-US" dirty="0">
                <a:solidFill>
                  <a:srgbClr val="0070C0"/>
                </a:solidFill>
              </a:rPr>
              <a:t>the world</a:t>
            </a:r>
            <a:endParaRPr lang="en-US" dirty="0">
              <a:solidFill>
                <a:srgbClr val="0070C0"/>
              </a:solidFill>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Seas would rise when I gave the word</a:t>
            </a:r>
          </a:p>
          <a:p>
            <a:pPr marL="365760" indent="-256032" eaLnBrk="1" fontAlgn="auto" hangingPunct="1">
              <a:spcAft>
                <a:spcPts val="0"/>
              </a:spcAft>
              <a:buFont typeface="Wingdings 3"/>
              <a:buNone/>
              <a:defRPr/>
            </a:pPr>
            <a:r>
              <a:rPr lang="en-US" dirty="0">
                <a:latin typeface="Arial" pitchFamily="34" charset="0"/>
                <a:cs typeface="Arial" pitchFamily="34" charset="0"/>
              </a:rPr>
              <a:t>Now in the morning and I sleep alone</a:t>
            </a:r>
          </a:p>
          <a:p>
            <a:pPr marL="365760" indent="-256032" eaLnBrk="1" fontAlgn="auto" hangingPunct="1">
              <a:spcAft>
                <a:spcPts val="0"/>
              </a:spcAft>
              <a:buFont typeface="Wingdings 3"/>
              <a:buNone/>
              <a:defRPr/>
            </a:pPr>
            <a:r>
              <a:rPr lang="en-US" dirty="0">
                <a:latin typeface="Arial" pitchFamily="34" charset="0"/>
                <a:cs typeface="Arial" pitchFamily="34" charset="0"/>
              </a:rPr>
              <a:t>Sweep the streets I used to own</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I used to roll the dice</a:t>
            </a:r>
          </a:p>
          <a:p>
            <a:pPr marL="365760" indent="-256032" eaLnBrk="1" fontAlgn="auto" hangingPunct="1">
              <a:spcAft>
                <a:spcPts val="0"/>
              </a:spcAft>
              <a:buFont typeface="Wingdings 3"/>
              <a:buNone/>
              <a:defRPr/>
            </a:pPr>
            <a:r>
              <a:rPr lang="en-US" dirty="0">
                <a:latin typeface="Arial" pitchFamily="34" charset="0"/>
                <a:cs typeface="Arial" pitchFamily="34" charset="0"/>
              </a:rPr>
              <a:t>Feel the fear in my enemy’s eyes</a:t>
            </a:r>
          </a:p>
          <a:p>
            <a:pPr marL="365760" indent="-256032" eaLnBrk="1" fontAlgn="auto" hangingPunct="1">
              <a:spcAft>
                <a:spcPts val="0"/>
              </a:spcAft>
              <a:buFont typeface="Wingdings 3"/>
              <a:buNone/>
              <a:defRPr/>
            </a:pPr>
            <a:r>
              <a:rPr lang="en-US" dirty="0">
                <a:latin typeface="Arial" pitchFamily="34" charset="0"/>
                <a:cs typeface="Arial" pitchFamily="34" charset="0"/>
              </a:rPr>
              <a:t>Listen as the crowd would sing</a:t>
            </a:r>
          </a:p>
          <a:p>
            <a:pPr marL="365760" indent="-256032" eaLnBrk="1" fontAlgn="auto" hangingPunct="1">
              <a:spcAft>
                <a:spcPts val="0"/>
              </a:spcAft>
              <a:buFont typeface="Wingdings 3"/>
              <a:buNone/>
              <a:defRPr/>
            </a:pPr>
            <a:r>
              <a:rPr lang="en-US" dirty="0">
                <a:latin typeface="Arial" pitchFamily="34" charset="0"/>
                <a:cs typeface="Arial" pitchFamily="34" charset="0"/>
              </a:rPr>
              <a:t>“Now the old king is dead! Long live the king!”</a:t>
            </a:r>
          </a:p>
          <a:p>
            <a:pPr marL="365760" indent="-256032" eaLnBrk="1" fontAlgn="auto" hangingPunct="1">
              <a:spcAft>
                <a:spcPts val="0"/>
              </a:spcAft>
              <a:buFont typeface="Wingdings 3"/>
              <a:buNone/>
              <a:defRPr/>
            </a:pPr>
            <a:endParaRPr lang="en-US" dirty="0">
              <a:latin typeface="Arial" pitchFamily="34" charset="0"/>
              <a:cs typeface="Arial" pitchFamily="34" charset="0"/>
            </a:endParaRPr>
          </a:p>
          <a:p>
            <a:pPr marL="365760" indent="-256032" eaLnBrk="1" fontAlgn="auto" hangingPunct="1">
              <a:spcAft>
                <a:spcPts val="0"/>
              </a:spcAft>
              <a:buFont typeface="Wingdings 3"/>
              <a:buNone/>
              <a:defRPr/>
            </a:pPr>
            <a:r>
              <a:rPr lang="en-US" dirty="0">
                <a:latin typeface="Arial" pitchFamily="34" charset="0"/>
                <a:cs typeface="Arial" pitchFamily="34" charset="0"/>
              </a:rPr>
              <a:t>One minute I held the key</a:t>
            </a:r>
          </a:p>
          <a:p>
            <a:pPr marL="365760" indent="-256032" eaLnBrk="1" fontAlgn="auto" hangingPunct="1">
              <a:spcAft>
                <a:spcPts val="0"/>
              </a:spcAft>
              <a:buFont typeface="Wingdings 3"/>
              <a:buNone/>
              <a:defRPr/>
            </a:pPr>
            <a:r>
              <a:rPr lang="en-US" dirty="0">
                <a:latin typeface="Arial" pitchFamily="34" charset="0"/>
                <a:cs typeface="Arial" pitchFamily="34" charset="0"/>
              </a:rPr>
              <a:t>Next the walls were closed on me</a:t>
            </a:r>
          </a:p>
          <a:p>
            <a:pPr marL="365760" indent="-256032" eaLnBrk="1" fontAlgn="auto" hangingPunct="1">
              <a:spcAft>
                <a:spcPts val="0"/>
              </a:spcAft>
              <a:buFont typeface="Wingdings 3"/>
              <a:buNone/>
              <a:defRPr/>
            </a:pPr>
            <a:r>
              <a:rPr lang="en-US" dirty="0">
                <a:latin typeface="Arial" pitchFamily="34" charset="0"/>
                <a:cs typeface="Arial" pitchFamily="34" charset="0"/>
              </a:rPr>
              <a:t>And I discovered that my castles stand</a:t>
            </a:r>
          </a:p>
          <a:p>
            <a:pPr marL="365760" indent="-256032" eaLnBrk="1" fontAlgn="auto" hangingPunct="1">
              <a:spcAft>
                <a:spcPts val="0"/>
              </a:spcAft>
              <a:buFont typeface="Wingdings 3"/>
              <a:buNone/>
              <a:defRPr/>
            </a:pPr>
            <a:r>
              <a:rPr lang="en-US" dirty="0">
                <a:latin typeface="Arial" pitchFamily="34" charset="0"/>
                <a:cs typeface="Arial" pitchFamily="34" charset="0"/>
              </a:rPr>
              <a:t>Upon </a:t>
            </a:r>
            <a:r>
              <a:rPr lang="en-US" dirty="0">
                <a:solidFill>
                  <a:srgbClr val="0070C0"/>
                </a:solidFill>
                <a:latin typeface="Arial" pitchFamily="34" charset="0"/>
                <a:cs typeface="Arial" pitchFamily="34" charset="0"/>
              </a:rPr>
              <a:t>pillars of salt and pillars of sand</a:t>
            </a:r>
          </a:p>
          <a:p>
            <a:pPr marL="365760" indent="-256032" eaLnBrk="1" fontAlgn="auto" hangingPunct="1">
              <a:spcAft>
                <a:spcPts val="0"/>
              </a:spcAft>
              <a:buFont typeface="Wingdings 3"/>
              <a:buNone/>
              <a:defRPr/>
            </a:pPr>
            <a:r>
              <a:rPr lang="en-US" dirty="0">
                <a:latin typeface="Arial" pitchFamily="34" charset="0"/>
                <a:cs typeface="Arial" pitchFamily="34" charset="0"/>
              </a:rPr>
              <a:t>[…]</a:t>
            </a:r>
          </a:p>
          <a:p>
            <a:pPr marL="365760" indent="-256032" eaLnBrk="1" fontAlgn="auto" hangingPunct="1">
              <a:spcAft>
                <a:spcPts val="0"/>
              </a:spcAft>
              <a:buFont typeface="Wingdings 3"/>
              <a:buNone/>
              <a:defRPr/>
            </a:pPr>
            <a:r>
              <a:rPr lang="en-US" sz="1900" dirty="0">
                <a:latin typeface="Arial" pitchFamily="34" charset="0"/>
                <a:cs typeface="Arial" pitchFamily="34" charset="0"/>
              </a:rPr>
              <a:t>MARTIN, C. Viva la </a:t>
            </a:r>
            <a:r>
              <a:rPr lang="en-US" sz="1900" dirty="0" err="1">
                <a:latin typeface="Arial" pitchFamily="34" charset="0"/>
                <a:cs typeface="Arial" pitchFamily="34" charset="0"/>
              </a:rPr>
              <a:t>vida</a:t>
            </a:r>
            <a:r>
              <a:rPr lang="en-US" sz="1900" dirty="0">
                <a:latin typeface="Arial" pitchFamily="34" charset="0"/>
                <a:cs typeface="Arial" pitchFamily="34" charset="0"/>
              </a:rPr>
              <a:t>, Coldplay. In: </a:t>
            </a:r>
            <a:r>
              <a:rPr lang="en-US" sz="1900" b="1" dirty="0">
                <a:latin typeface="Arial" pitchFamily="34" charset="0"/>
                <a:cs typeface="Arial" pitchFamily="34" charset="0"/>
              </a:rPr>
              <a:t>Viva la </a:t>
            </a:r>
            <a:r>
              <a:rPr lang="en-US" sz="1900" b="1" dirty="0" err="1">
                <a:latin typeface="Arial" pitchFamily="34" charset="0"/>
                <a:cs typeface="Arial" pitchFamily="34" charset="0"/>
              </a:rPr>
              <a:t>vida</a:t>
            </a:r>
            <a:r>
              <a:rPr lang="en-US" sz="1900" b="1" dirty="0">
                <a:latin typeface="Arial" pitchFamily="34" charset="0"/>
                <a:cs typeface="Arial" pitchFamily="34" charset="0"/>
              </a:rPr>
              <a:t> or Death and all his friends. </a:t>
            </a:r>
            <a:r>
              <a:rPr lang="en-US" sz="1900" b="1" dirty="0" err="1">
                <a:latin typeface="Arial" pitchFamily="34" charset="0"/>
                <a:cs typeface="Arial" pitchFamily="34" charset="0"/>
              </a:rPr>
              <a:t>Parlophone</a:t>
            </a:r>
            <a:r>
              <a:rPr lang="en-US" sz="1900" b="1" dirty="0"/>
              <a:t>, 2008.</a:t>
            </a:r>
          </a:p>
        </p:txBody>
      </p:sp>
      <p:sp>
        <p:nvSpPr>
          <p:cNvPr id="4" name="TextBox 3"/>
          <p:cNvSpPr txBox="1"/>
          <p:nvPr/>
        </p:nvSpPr>
        <p:spPr>
          <a:xfrm>
            <a:off x="4932363" y="1412875"/>
            <a:ext cx="3887787" cy="4278313"/>
          </a:xfrm>
          <a:prstGeom prst="rect">
            <a:avLst/>
          </a:prstGeom>
          <a:noFill/>
        </p:spPr>
        <p:txBody>
          <a:bodyPr>
            <a:spAutoFit/>
          </a:bodyPr>
          <a:lstStyle/>
          <a:p>
            <a:pPr algn="just" fontAlgn="auto">
              <a:spcBef>
                <a:spcPts val="0"/>
              </a:spcBef>
              <a:spcAft>
                <a:spcPts val="0"/>
              </a:spcAft>
              <a:defRPr/>
            </a:pPr>
            <a:r>
              <a:rPr lang="pt-BR" sz="1600" dirty="0"/>
              <a:t>Letras de músicas abordam temas que, de certa forma, podem ser reforçados pela repetição de trechos ou palavras. O fragmento da canção </a:t>
            </a:r>
            <a:r>
              <a:rPr lang="pt-BR" sz="1600" i="1" dirty="0"/>
              <a:t>Viva la vida, por </a:t>
            </a:r>
            <a:r>
              <a:rPr lang="pt-BR" sz="1600" dirty="0"/>
              <a:t>exemplo, permite conhecer o relato de alguém que </a:t>
            </a:r>
          </a:p>
          <a:p>
            <a:pPr algn="just" fontAlgn="auto">
              <a:spcBef>
                <a:spcPts val="0"/>
              </a:spcBef>
              <a:spcAft>
                <a:spcPts val="0"/>
              </a:spcAft>
              <a:defRPr/>
            </a:pPr>
            <a:endParaRPr lang="pt-BR" sz="1600" dirty="0"/>
          </a:p>
          <a:p>
            <a:pPr marL="342900" indent="-342900" algn="just" fontAlgn="auto">
              <a:spcBef>
                <a:spcPts val="0"/>
              </a:spcBef>
              <a:spcAft>
                <a:spcPts val="0"/>
              </a:spcAft>
              <a:buFontTx/>
              <a:buAutoNum type="alphaLcParenBoth"/>
              <a:defRPr/>
            </a:pPr>
            <a:r>
              <a:rPr lang="pt-BR" sz="1600" dirty="0">
                <a:solidFill>
                  <a:srgbClr val="FF0000"/>
                </a:solidFill>
              </a:rPr>
              <a:t>costumava ter o mundo aos seus pés e, de repente, </a:t>
            </a:r>
            <a:r>
              <a:rPr lang="en-US" sz="1600" dirty="0">
                <a:solidFill>
                  <a:srgbClr val="FF0000"/>
                </a:solidFill>
              </a:rPr>
              <a:t>se </a:t>
            </a:r>
            <a:r>
              <a:rPr lang="en-US" sz="1600" dirty="0" err="1">
                <a:solidFill>
                  <a:srgbClr val="FF0000"/>
                </a:solidFill>
              </a:rPr>
              <a:t>viu</a:t>
            </a:r>
            <a:r>
              <a:rPr lang="en-US" sz="1600" dirty="0">
                <a:solidFill>
                  <a:srgbClr val="FF0000"/>
                </a:solidFill>
              </a:rPr>
              <a:t> </a:t>
            </a:r>
            <a:r>
              <a:rPr lang="en-US" sz="1600" dirty="0" err="1">
                <a:solidFill>
                  <a:srgbClr val="FF0000"/>
                </a:solidFill>
              </a:rPr>
              <a:t>sem</a:t>
            </a:r>
            <a:r>
              <a:rPr lang="en-US" sz="1600" dirty="0">
                <a:solidFill>
                  <a:srgbClr val="FF0000"/>
                </a:solidFill>
              </a:rPr>
              <a:t> nada.</a:t>
            </a:r>
          </a:p>
          <a:p>
            <a:pPr marL="342900" indent="-342900" algn="just" fontAlgn="auto">
              <a:spcBef>
                <a:spcPts val="0"/>
              </a:spcBef>
              <a:spcAft>
                <a:spcPts val="0"/>
              </a:spcAft>
              <a:buFontTx/>
              <a:buAutoNum type="alphaLcParenBoth"/>
              <a:defRPr/>
            </a:pPr>
            <a:r>
              <a:rPr lang="en-US" sz="1600" dirty="0"/>
              <a:t> </a:t>
            </a:r>
            <a:r>
              <a:rPr lang="pt-BR" sz="1600" dirty="0"/>
              <a:t>almeja o título de rei e, por ele, tem enfrentado </a:t>
            </a:r>
            <a:r>
              <a:rPr lang="en-US" sz="1600" dirty="0" err="1"/>
              <a:t>inúmeros</a:t>
            </a:r>
            <a:r>
              <a:rPr lang="en-US" sz="1600" dirty="0"/>
              <a:t> </a:t>
            </a:r>
            <a:r>
              <a:rPr lang="en-US" sz="1600" dirty="0" err="1"/>
              <a:t>inimigos</a:t>
            </a:r>
            <a:r>
              <a:rPr lang="en-US" sz="1600" dirty="0"/>
              <a:t>.</a:t>
            </a:r>
          </a:p>
          <a:p>
            <a:pPr marL="342900" indent="-342900" algn="just" fontAlgn="auto">
              <a:spcBef>
                <a:spcPts val="0"/>
              </a:spcBef>
              <a:spcAft>
                <a:spcPts val="0"/>
              </a:spcAft>
              <a:buFontTx/>
              <a:buAutoNum type="alphaLcParenBoth"/>
              <a:defRPr/>
            </a:pPr>
            <a:r>
              <a:rPr lang="pt-BR" sz="1600" dirty="0"/>
              <a:t>causa pouco temor a seus inimigos, embora tenha </a:t>
            </a:r>
            <a:r>
              <a:rPr lang="en-US" sz="1600" dirty="0" err="1"/>
              <a:t>muito</a:t>
            </a:r>
            <a:r>
              <a:rPr lang="en-US" sz="1600" dirty="0"/>
              <a:t> </a:t>
            </a:r>
            <a:r>
              <a:rPr lang="en-US" sz="1600" dirty="0" err="1"/>
              <a:t>poder</a:t>
            </a:r>
            <a:r>
              <a:rPr lang="en-US" sz="1600" dirty="0"/>
              <a:t>. </a:t>
            </a:r>
          </a:p>
          <a:p>
            <a:pPr marL="342900" indent="-342900" algn="just" fontAlgn="auto">
              <a:spcBef>
                <a:spcPts val="0"/>
              </a:spcBef>
              <a:spcAft>
                <a:spcPts val="0"/>
              </a:spcAft>
              <a:buFontTx/>
              <a:buAutoNum type="alphaLcParenBoth"/>
              <a:defRPr/>
            </a:pPr>
            <a:r>
              <a:rPr lang="pt-BR" sz="1600" dirty="0"/>
              <a:t>limpava as ruas e, com seu esforço, tornou-se rei de </a:t>
            </a:r>
            <a:r>
              <a:rPr lang="en-US" sz="1600" dirty="0" err="1"/>
              <a:t>seu</a:t>
            </a:r>
            <a:r>
              <a:rPr lang="en-US" sz="1600" dirty="0"/>
              <a:t> </a:t>
            </a:r>
            <a:r>
              <a:rPr lang="en-US" sz="1600" dirty="0" err="1"/>
              <a:t>povo</a:t>
            </a:r>
            <a:r>
              <a:rPr lang="en-US" sz="1600" dirty="0"/>
              <a:t>.</a:t>
            </a:r>
          </a:p>
          <a:p>
            <a:pPr marL="342900" indent="-342900" algn="just" fontAlgn="auto">
              <a:spcBef>
                <a:spcPts val="0"/>
              </a:spcBef>
              <a:spcAft>
                <a:spcPts val="0"/>
              </a:spcAft>
              <a:buFontTx/>
              <a:buAutoNum type="alphaLcParenBoth"/>
              <a:defRPr/>
            </a:pPr>
            <a:r>
              <a:rPr lang="pt-BR" sz="1600" dirty="0"/>
              <a:t>tinha a chave para todos os castelos nos quais </a:t>
            </a:r>
            <a:r>
              <a:rPr lang="en-US" sz="1600" dirty="0" err="1"/>
              <a:t>desejava</a:t>
            </a:r>
            <a:r>
              <a:rPr lang="en-US" sz="1600" dirty="0"/>
              <a:t> </a:t>
            </a:r>
            <a:r>
              <a:rPr lang="en-US" sz="1600" dirty="0" err="1"/>
              <a:t>morar</a:t>
            </a:r>
            <a:r>
              <a:rPr lang="en-US" sz="1400" dirty="0"/>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44034" name="Content Placeholder 5"/>
          <p:cNvSpPr>
            <a:spLocks noGrp="1"/>
          </p:cNvSpPr>
          <p:nvPr>
            <p:ph idx="1"/>
          </p:nvPr>
        </p:nvSpPr>
        <p:spPr>
          <a:xfrm>
            <a:off x="468313" y="1125538"/>
            <a:ext cx="4114800" cy="5472112"/>
          </a:xfrm>
          <a:solidFill>
            <a:schemeClr val="accent5">
              <a:lumMod val="20000"/>
              <a:lumOff val="80000"/>
            </a:schemeClr>
          </a:solidFill>
        </p:spPr>
        <p:txBody>
          <a:bodyPr/>
          <a:lstStyle/>
          <a:p>
            <a:pPr eaLnBrk="1" hangingPunct="1">
              <a:buFont typeface="Wingdings 3" pitchFamily="18" charset="2"/>
              <a:buNone/>
            </a:pPr>
            <a:r>
              <a:rPr lang="en-US" altLang="pt-BR" sz="1400" b="1" dirty="0" err="1">
                <a:latin typeface="Arial" charset="0"/>
                <a:cs typeface="Arial" charset="0"/>
              </a:rPr>
              <a:t>Questão</a:t>
            </a:r>
            <a:r>
              <a:rPr lang="en-US" altLang="pt-BR" sz="1400" b="1" dirty="0">
                <a:latin typeface="Arial" charset="0"/>
                <a:cs typeface="Arial" charset="0"/>
              </a:rPr>
              <a:t> 92 </a:t>
            </a:r>
          </a:p>
          <a:p>
            <a:pPr eaLnBrk="1" hangingPunct="1">
              <a:buFont typeface="Wingdings 3" pitchFamily="18" charset="2"/>
              <a:buNone/>
            </a:pPr>
            <a:r>
              <a:rPr lang="en-US" altLang="pt-BR" sz="1400" b="1" dirty="0">
                <a:latin typeface="Arial" charset="0"/>
                <a:cs typeface="Arial" charset="0"/>
              </a:rPr>
              <a:t>THE WEATHER MAN</a:t>
            </a:r>
          </a:p>
          <a:p>
            <a:pPr eaLnBrk="1" hangingPunct="1">
              <a:buFont typeface="Wingdings 3" pitchFamily="18" charset="2"/>
              <a:buNone/>
            </a:pPr>
            <a:endParaRPr lang="en-US" altLang="pt-BR" sz="1400" dirty="0">
              <a:latin typeface="Arial" charset="0"/>
              <a:cs typeface="Arial" charset="0"/>
            </a:endParaRPr>
          </a:p>
          <a:p>
            <a:pPr algn="just" eaLnBrk="1" hangingPunct="1">
              <a:buFont typeface="Wingdings 3" pitchFamily="18" charset="2"/>
              <a:buNone/>
            </a:pPr>
            <a:r>
              <a:rPr lang="en-US" altLang="pt-BR" sz="1700" dirty="0">
                <a:latin typeface="Arial" charset="0"/>
                <a:cs typeface="Arial" charset="0"/>
              </a:rPr>
              <a:t>They say that the British love talking about the weather. For other nationalities this can be a  banal and boring subject of  conversation, something that people talk about when they have nothing else to say to each other. And yet the weather is a very important part of our lives. That at least is the opinion of Barry </a:t>
            </a:r>
            <a:r>
              <a:rPr lang="en-US" altLang="pt-BR" sz="1700" dirty="0" err="1">
                <a:latin typeface="Arial" charset="0"/>
                <a:cs typeface="Arial" charset="0"/>
              </a:rPr>
              <a:t>Gromett</a:t>
            </a:r>
            <a:r>
              <a:rPr lang="en-US" altLang="pt-BR" sz="1700" dirty="0">
                <a:latin typeface="Arial" charset="0"/>
                <a:cs typeface="Arial" charset="0"/>
              </a:rPr>
              <a:t>, press officer for the  Met Office. This is located in Exeter, a pretty cathedral city in the southwest of England. Here employees – and - computers - supply weather forecasts for much of the world.</a:t>
            </a:r>
          </a:p>
          <a:p>
            <a:pPr algn="just" eaLnBrk="1" hangingPunct="1">
              <a:buFont typeface="Wingdings 3" pitchFamily="18" charset="2"/>
              <a:buNone/>
            </a:pPr>
            <a:r>
              <a:rPr lang="en-US" altLang="pt-BR" sz="1200" b="1" dirty="0"/>
              <a:t>                           Speak Up. </a:t>
            </a:r>
            <a:r>
              <a:rPr lang="en-US" altLang="pt-BR" sz="1200" b="1" dirty="0" err="1"/>
              <a:t>Ano</a:t>
            </a:r>
            <a:r>
              <a:rPr lang="en-US" altLang="pt-BR" sz="1200" b="1" dirty="0"/>
              <a:t> XXIII, nº 275.</a:t>
            </a:r>
            <a:endParaRPr lang="en-US" altLang="pt-BR" sz="1200" dirty="0">
              <a:latin typeface="Arial" charset="0"/>
              <a:cs typeface="Arial" charset="0"/>
            </a:endParaRPr>
          </a:p>
        </p:txBody>
      </p:sp>
      <p:sp>
        <p:nvSpPr>
          <p:cNvPr id="44036" name="TextBox 8"/>
          <p:cNvSpPr txBox="1">
            <a:spLocks noChangeArrowheads="1"/>
          </p:cNvSpPr>
          <p:nvPr/>
        </p:nvSpPr>
        <p:spPr bwMode="auto">
          <a:xfrm>
            <a:off x="5003800" y="1844675"/>
            <a:ext cx="3744913" cy="4016375"/>
          </a:xfrm>
          <a:prstGeom prst="rect">
            <a:avLst/>
          </a:prstGeom>
          <a:noFill/>
          <a:ln w="9525">
            <a:noFill/>
            <a:miter lim="800000"/>
            <a:headEnd/>
            <a:tailEnd/>
          </a:ln>
        </p:spPr>
        <p:txBody>
          <a:bodyPr>
            <a:spAutoFit/>
          </a:bodyPr>
          <a:lstStyle/>
          <a:p>
            <a:pPr algn="just"/>
            <a:r>
              <a:rPr lang="pt-BR" altLang="pt-BR" sz="1700"/>
              <a:t>Ao conversar sobre a previsão do tempo, o texto mostra</a:t>
            </a:r>
          </a:p>
          <a:p>
            <a:pPr algn="just"/>
            <a:endParaRPr lang="pt-BR" altLang="pt-BR" sz="1700"/>
          </a:p>
          <a:p>
            <a:pPr algn="just"/>
            <a:r>
              <a:rPr lang="pt-BR" altLang="pt-BR" sz="1700"/>
              <a:t>(a) o aborrecimento do cidadão britânico ao falar sobre </a:t>
            </a:r>
            <a:r>
              <a:rPr lang="en-US" altLang="pt-BR" sz="1700"/>
              <a:t>banalidades.</a:t>
            </a:r>
          </a:p>
          <a:p>
            <a:pPr algn="just"/>
            <a:r>
              <a:rPr lang="en-US" altLang="pt-BR" sz="1700"/>
              <a:t>(b) </a:t>
            </a:r>
            <a:r>
              <a:rPr lang="pt-BR" altLang="pt-BR" sz="1700"/>
              <a:t>a falta de ter o que falar em situações de avaliação </a:t>
            </a:r>
            <a:r>
              <a:rPr lang="en-US" altLang="pt-BR" sz="1700"/>
              <a:t>de línguas.</a:t>
            </a:r>
          </a:p>
          <a:p>
            <a:pPr algn="just"/>
            <a:r>
              <a:rPr lang="pt-BR" altLang="pt-BR" sz="1700"/>
              <a:t>(c)a importância de se entender sobre meteorologia </a:t>
            </a:r>
            <a:r>
              <a:rPr lang="en-US" altLang="pt-BR" sz="1700"/>
              <a:t>para falar inglês.</a:t>
            </a:r>
          </a:p>
          <a:p>
            <a:pPr algn="just"/>
            <a:r>
              <a:rPr lang="pt-BR" altLang="pt-BR" sz="1700"/>
              <a:t>(d) as diferenças e as particularidades culturais no uso </a:t>
            </a:r>
            <a:r>
              <a:rPr lang="en-US" altLang="pt-BR" sz="1700"/>
              <a:t>de uma língua.</a:t>
            </a:r>
          </a:p>
          <a:p>
            <a:pPr algn="just"/>
            <a:r>
              <a:rPr lang="pt-BR" altLang="pt-BR" sz="1700"/>
              <a:t>(e) O conflito entre diferentes ideias e opiniões ao se comunicar em inglês.</a:t>
            </a:r>
            <a:endParaRPr lang="en-US" altLang="pt-BR" sz="170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45058" name="Content Placeholder 5"/>
          <p:cNvSpPr>
            <a:spLocks noGrp="1"/>
          </p:cNvSpPr>
          <p:nvPr>
            <p:ph idx="1"/>
          </p:nvPr>
        </p:nvSpPr>
        <p:spPr>
          <a:xfrm>
            <a:off x="468313" y="1125538"/>
            <a:ext cx="4114800" cy="5472112"/>
          </a:xfrm>
          <a:solidFill>
            <a:schemeClr val="accent5">
              <a:lumMod val="20000"/>
              <a:lumOff val="80000"/>
            </a:schemeClr>
          </a:solidFill>
        </p:spPr>
        <p:txBody>
          <a:bodyPr/>
          <a:lstStyle/>
          <a:p>
            <a:pPr eaLnBrk="1" hangingPunct="1">
              <a:buFont typeface="Wingdings 3" pitchFamily="18" charset="2"/>
              <a:buNone/>
            </a:pPr>
            <a:r>
              <a:rPr lang="en-US" altLang="pt-BR" sz="1400" b="1" dirty="0" err="1">
                <a:latin typeface="Arial" charset="0"/>
                <a:cs typeface="Arial" charset="0"/>
              </a:rPr>
              <a:t>Questão</a:t>
            </a:r>
            <a:r>
              <a:rPr lang="en-US" altLang="pt-BR" sz="1400" b="1" dirty="0">
                <a:latin typeface="Arial" charset="0"/>
                <a:cs typeface="Arial" charset="0"/>
              </a:rPr>
              <a:t> 92 </a:t>
            </a:r>
          </a:p>
          <a:p>
            <a:pPr eaLnBrk="1" hangingPunct="1">
              <a:buFont typeface="Wingdings 3" pitchFamily="18" charset="2"/>
              <a:buNone/>
            </a:pPr>
            <a:r>
              <a:rPr lang="en-US" altLang="pt-BR" sz="1400" b="1" dirty="0">
                <a:latin typeface="Arial" charset="0"/>
                <a:cs typeface="Arial" charset="0"/>
              </a:rPr>
              <a:t>THE WEATHER MAN</a:t>
            </a:r>
          </a:p>
          <a:p>
            <a:pPr eaLnBrk="1" hangingPunct="1">
              <a:buFont typeface="Wingdings 3" pitchFamily="18" charset="2"/>
              <a:buNone/>
            </a:pPr>
            <a:endParaRPr lang="en-US" altLang="pt-BR" sz="1400" dirty="0">
              <a:latin typeface="Arial" charset="0"/>
              <a:cs typeface="Arial" charset="0"/>
            </a:endParaRPr>
          </a:p>
          <a:p>
            <a:pPr algn="just" eaLnBrk="1" hangingPunct="1">
              <a:buFont typeface="Wingdings 3" pitchFamily="18" charset="2"/>
              <a:buNone/>
            </a:pPr>
            <a:r>
              <a:rPr lang="en-US" altLang="pt-BR" sz="1700" dirty="0">
                <a:latin typeface="Arial" charset="0"/>
                <a:cs typeface="Arial" charset="0"/>
              </a:rPr>
              <a:t>They say that the </a:t>
            </a:r>
            <a:r>
              <a:rPr lang="en-US" altLang="pt-BR" sz="1700" dirty="0">
                <a:solidFill>
                  <a:srgbClr val="0070C0"/>
                </a:solidFill>
                <a:latin typeface="Arial" charset="0"/>
                <a:cs typeface="Arial" charset="0"/>
              </a:rPr>
              <a:t>British</a:t>
            </a:r>
            <a:r>
              <a:rPr lang="en-US" altLang="pt-BR" sz="1700" dirty="0">
                <a:latin typeface="Arial" charset="0"/>
                <a:cs typeface="Arial" charset="0"/>
              </a:rPr>
              <a:t> </a:t>
            </a:r>
            <a:r>
              <a:rPr lang="en-US" altLang="pt-BR" sz="1700" dirty="0">
                <a:solidFill>
                  <a:srgbClr val="0070C0"/>
                </a:solidFill>
                <a:latin typeface="Arial" charset="0"/>
                <a:cs typeface="Arial" charset="0"/>
              </a:rPr>
              <a:t>love</a:t>
            </a:r>
            <a:r>
              <a:rPr lang="en-US" altLang="pt-BR" sz="1700" dirty="0">
                <a:latin typeface="Arial" charset="0"/>
                <a:cs typeface="Arial" charset="0"/>
              </a:rPr>
              <a:t> talking about the weather. For other nationalities this can be a  banal and boring subject of  conversation, something that people talk about when they have nothing else to say to each other. And yet the weather is a very important part of our lives. That at least is the opinion of Barry </a:t>
            </a:r>
            <a:r>
              <a:rPr lang="en-US" altLang="pt-BR" sz="1700" dirty="0" err="1">
                <a:latin typeface="Arial" charset="0"/>
                <a:cs typeface="Arial" charset="0"/>
              </a:rPr>
              <a:t>Gromett</a:t>
            </a:r>
            <a:r>
              <a:rPr lang="en-US" altLang="pt-BR" sz="1700" dirty="0">
                <a:latin typeface="Arial" charset="0"/>
                <a:cs typeface="Arial" charset="0"/>
              </a:rPr>
              <a:t>, press officer for the  Met Office. This is located in Exeter, a pretty cathedral city in the southwest of England. Here employees – and - computers - supply weather forecasts for much of the world.</a:t>
            </a:r>
          </a:p>
          <a:p>
            <a:pPr algn="just" eaLnBrk="1" hangingPunct="1">
              <a:buFont typeface="Wingdings 3" pitchFamily="18" charset="2"/>
              <a:buNone/>
            </a:pPr>
            <a:r>
              <a:rPr lang="en-US" altLang="pt-BR" sz="1200" b="1" dirty="0"/>
              <a:t>                           Speak Up. </a:t>
            </a:r>
            <a:r>
              <a:rPr lang="en-US" altLang="pt-BR" sz="1200" b="1" dirty="0" err="1"/>
              <a:t>Ano</a:t>
            </a:r>
            <a:r>
              <a:rPr lang="en-US" altLang="pt-BR" sz="1200" b="1" dirty="0"/>
              <a:t> XXIII, nº 275.</a:t>
            </a:r>
            <a:endParaRPr lang="en-US" altLang="pt-BR" sz="1200" dirty="0">
              <a:latin typeface="Arial" charset="0"/>
              <a:cs typeface="Arial" charset="0"/>
            </a:endParaRPr>
          </a:p>
        </p:txBody>
      </p:sp>
      <p:sp>
        <p:nvSpPr>
          <p:cNvPr id="45060" name="TextBox 8"/>
          <p:cNvSpPr txBox="1">
            <a:spLocks noChangeArrowheads="1"/>
          </p:cNvSpPr>
          <p:nvPr/>
        </p:nvSpPr>
        <p:spPr bwMode="auto">
          <a:xfrm>
            <a:off x="5003800" y="1844675"/>
            <a:ext cx="3744913" cy="4016375"/>
          </a:xfrm>
          <a:prstGeom prst="rect">
            <a:avLst/>
          </a:prstGeom>
          <a:noFill/>
          <a:ln w="9525">
            <a:noFill/>
            <a:miter lim="800000"/>
            <a:headEnd/>
            <a:tailEnd/>
          </a:ln>
        </p:spPr>
        <p:txBody>
          <a:bodyPr>
            <a:spAutoFit/>
          </a:bodyPr>
          <a:lstStyle/>
          <a:p>
            <a:pPr algn="just"/>
            <a:r>
              <a:rPr lang="pt-BR" altLang="pt-BR" sz="1700"/>
              <a:t>Ao conversar sobre a previsão do tempo, o texto mostra</a:t>
            </a:r>
          </a:p>
          <a:p>
            <a:pPr algn="just"/>
            <a:endParaRPr lang="pt-BR" altLang="pt-BR" sz="1700"/>
          </a:p>
          <a:p>
            <a:pPr algn="just"/>
            <a:r>
              <a:rPr lang="pt-BR" altLang="pt-BR" sz="1700"/>
              <a:t>(a) o aborrecimento do cidadão britânico ao falar sobre </a:t>
            </a:r>
            <a:r>
              <a:rPr lang="en-US" altLang="pt-BR" sz="1700"/>
              <a:t>banalidades.</a:t>
            </a:r>
          </a:p>
          <a:p>
            <a:pPr algn="just"/>
            <a:r>
              <a:rPr lang="en-US" altLang="pt-BR" sz="1700"/>
              <a:t>(b) </a:t>
            </a:r>
            <a:r>
              <a:rPr lang="pt-BR" altLang="pt-BR" sz="1700"/>
              <a:t>a falta de ter o que falar em situações de avaliação </a:t>
            </a:r>
            <a:r>
              <a:rPr lang="en-US" altLang="pt-BR" sz="1700"/>
              <a:t>de línguas.</a:t>
            </a:r>
          </a:p>
          <a:p>
            <a:pPr algn="just"/>
            <a:r>
              <a:rPr lang="pt-BR" altLang="pt-BR" sz="1700"/>
              <a:t>(c)a importância de se entender sobre meteorologia </a:t>
            </a:r>
            <a:r>
              <a:rPr lang="en-US" altLang="pt-BR" sz="1700"/>
              <a:t>para falar inglês.</a:t>
            </a:r>
          </a:p>
          <a:p>
            <a:pPr algn="just"/>
            <a:r>
              <a:rPr lang="pt-BR" altLang="pt-BR" sz="1700"/>
              <a:t>(d) as diferenças e as particularidades culturais no uso </a:t>
            </a:r>
            <a:r>
              <a:rPr lang="en-US" altLang="pt-BR" sz="1700"/>
              <a:t>de uma língua.</a:t>
            </a:r>
          </a:p>
          <a:p>
            <a:pPr algn="just"/>
            <a:r>
              <a:rPr lang="pt-BR" altLang="pt-BR" sz="1700"/>
              <a:t>(e) O conflito entre diferentes ideias e opiniões ao se comunicar em inglês.</a:t>
            </a:r>
            <a:endParaRPr lang="en-US" altLang="pt-BR" sz="170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46082" name="Content Placeholder 5"/>
          <p:cNvSpPr>
            <a:spLocks noGrp="1"/>
          </p:cNvSpPr>
          <p:nvPr>
            <p:ph idx="1"/>
          </p:nvPr>
        </p:nvSpPr>
        <p:spPr>
          <a:xfrm>
            <a:off x="468313" y="1125538"/>
            <a:ext cx="4114800" cy="5472112"/>
          </a:xfrm>
          <a:solidFill>
            <a:schemeClr val="accent5">
              <a:lumMod val="20000"/>
              <a:lumOff val="80000"/>
            </a:schemeClr>
          </a:solidFill>
        </p:spPr>
        <p:txBody>
          <a:bodyPr/>
          <a:lstStyle/>
          <a:p>
            <a:pPr eaLnBrk="1" hangingPunct="1">
              <a:buFont typeface="Wingdings 3" pitchFamily="18" charset="2"/>
              <a:buNone/>
            </a:pPr>
            <a:r>
              <a:rPr lang="en-US" altLang="pt-BR" sz="1400" b="1" dirty="0" err="1">
                <a:latin typeface="Arial" charset="0"/>
                <a:cs typeface="Arial" charset="0"/>
              </a:rPr>
              <a:t>Questão</a:t>
            </a:r>
            <a:r>
              <a:rPr lang="en-US" altLang="pt-BR" sz="1400" b="1" dirty="0">
                <a:latin typeface="Arial" charset="0"/>
                <a:cs typeface="Arial" charset="0"/>
              </a:rPr>
              <a:t> 92 </a:t>
            </a:r>
          </a:p>
          <a:p>
            <a:pPr eaLnBrk="1" hangingPunct="1">
              <a:buFont typeface="Wingdings 3" pitchFamily="18" charset="2"/>
              <a:buNone/>
            </a:pPr>
            <a:r>
              <a:rPr lang="en-US" altLang="pt-BR" sz="1400" b="1" dirty="0">
                <a:latin typeface="Arial" charset="0"/>
                <a:cs typeface="Arial" charset="0"/>
              </a:rPr>
              <a:t>THE WEATHER MAN</a:t>
            </a:r>
          </a:p>
          <a:p>
            <a:pPr eaLnBrk="1" hangingPunct="1">
              <a:buFont typeface="Wingdings 3" pitchFamily="18" charset="2"/>
              <a:buNone/>
            </a:pPr>
            <a:endParaRPr lang="en-US" altLang="pt-BR" sz="1400" dirty="0">
              <a:latin typeface="Arial" charset="0"/>
              <a:cs typeface="Arial" charset="0"/>
            </a:endParaRPr>
          </a:p>
          <a:p>
            <a:pPr algn="just" eaLnBrk="1" hangingPunct="1">
              <a:buFont typeface="Wingdings 3" pitchFamily="18" charset="2"/>
              <a:buNone/>
            </a:pPr>
            <a:r>
              <a:rPr lang="en-US" altLang="pt-BR" sz="1700" dirty="0">
                <a:latin typeface="Arial" charset="0"/>
                <a:cs typeface="Arial" charset="0"/>
              </a:rPr>
              <a:t>They say that the </a:t>
            </a:r>
            <a:r>
              <a:rPr lang="en-US" altLang="pt-BR" sz="1700" dirty="0">
                <a:solidFill>
                  <a:srgbClr val="0070C0"/>
                </a:solidFill>
                <a:latin typeface="Arial" charset="0"/>
                <a:cs typeface="Arial" charset="0"/>
              </a:rPr>
              <a:t>British</a:t>
            </a:r>
            <a:r>
              <a:rPr lang="en-US" altLang="pt-BR" sz="1700" dirty="0">
                <a:latin typeface="Arial" charset="0"/>
                <a:cs typeface="Arial" charset="0"/>
              </a:rPr>
              <a:t> </a:t>
            </a:r>
            <a:r>
              <a:rPr lang="en-US" altLang="pt-BR" sz="1700" dirty="0">
                <a:solidFill>
                  <a:srgbClr val="0070C0"/>
                </a:solidFill>
                <a:latin typeface="Arial" charset="0"/>
                <a:cs typeface="Arial" charset="0"/>
              </a:rPr>
              <a:t>love</a:t>
            </a:r>
            <a:r>
              <a:rPr lang="en-US" altLang="pt-BR" sz="1700" dirty="0">
                <a:latin typeface="Arial" charset="0"/>
                <a:cs typeface="Arial" charset="0"/>
              </a:rPr>
              <a:t> talking about the weather. For </a:t>
            </a:r>
            <a:r>
              <a:rPr lang="en-US" altLang="pt-BR" sz="1700" dirty="0">
                <a:solidFill>
                  <a:srgbClr val="0070C0"/>
                </a:solidFill>
                <a:latin typeface="Arial" charset="0"/>
                <a:cs typeface="Arial" charset="0"/>
              </a:rPr>
              <a:t>other nationalities</a:t>
            </a:r>
            <a:r>
              <a:rPr lang="en-US" altLang="pt-BR" sz="1700" dirty="0">
                <a:latin typeface="Arial" charset="0"/>
                <a:cs typeface="Arial" charset="0"/>
              </a:rPr>
              <a:t> this can be a  banal and boring subject of  conversation, something that people talk about when they have nothing else to say to each other. And yet the weather is a very important part of our lives. That at least is the opinion of Barry </a:t>
            </a:r>
            <a:r>
              <a:rPr lang="en-US" altLang="pt-BR" sz="1700" dirty="0" err="1">
                <a:latin typeface="Arial" charset="0"/>
                <a:cs typeface="Arial" charset="0"/>
              </a:rPr>
              <a:t>Gromett</a:t>
            </a:r>
            <a:r>
              <a:rPr lang="en-US" altLang="pt-BR" sz="1700" dirty="0">
                <a:latin typeface="Arial" charset="0"/>
                <a:cs typeface="Arial" charset="0"/>
              </a:rPr>
              <a:t>, press officer for the  Met Office. This is located in Exeter, a pretty cathedral city in the southwest of England. Here employees – and - computers - supply weather forecasts for much of the world.</a:t>
            </a:r>
          </a:p>
          <a:p>
            <a:pPr algn="just" eaLnBrk="1" hangingPunct="1">
              <a:buFont typeface="Wingdings 3" pitchFamily="18" charset="2"/>
              <a:buNone/>
            </a:pPr>
            <a:r>
              <a:rPr lang="en-US" altLang="pt-BR" sz="1200" b="1" dirty="0"/>
              <a:t>                           Speak Up. </a:t>
            </a:r>
            <a:r>
              <a:rPr lang="en-US" altLang="pt-BR" sz="1200" b="1" dirty="0" err="1"/>
              <a:t>Ano</a:t>
            </a:r>
            <a:r>
              <a:rPr lang="en-US" altLang="pt-BR" sz="1200" b="1" dirty="0"/>
              <a:t> XXIII, nº 275.</a:t>
            </a:r>
            <a:endParaRPr lang="en-US" altLang="pt-BR" sz="1200" dirty="0">
              <a:latin typeface="Arial" charset="0"/>
              <a:cs typeface="Arial" charset="0"/>
            </a:endParaRPr>
          </a:p>
        </p:txBody>
      </p:sp>
      <p:sp>
        <p:nvSpPr>
          <p:cNvPr id="46084" name="TextBox 8"/>
          <p:cNvSpPr txBox="1">
            <a:spLocks noChangeArrowheads="1"/>
          </p:cNvSpPr>
          <p:nvPr/>
        </p:nvSpPr>
        <p:spPr bwMode="auto">
          <a:xfrm>
            <a:off x="5003800" y="1844675"/>
            <a:ext cx="3744913" cy="4016375"/>
          </a:xfrm>
          <a:prstGeom prst="rect">
            <a:avLst/>
          </a:prstGeom>
          <a:noFill/>
          <a:ln w="9525">
            <a:noFill/>
            <a:miter lim="800000"/>
            <a:headEnd/>
            <a:tailEnd/>
          </a:ln>
        </p:spPr>
        <p:txBody>
          <a:bodyPr>
            <a:spAutoFit/>
          </a:bodyPr>
          <a:lstStyle/>
          <a:p>
            <a:pPr algn="just"/>
            <a:r>
              <a:rPr lang="pt-BR" altLang="pt-BR" sz="1700"/>
              <a:t>Ao conversar sobre a previsão do tempo, o texto mostra</a:t>
            </a:r>
          </a:p>
          <a:p>
            <a:pPr algn="just"/>
            <a:endParaRPr lang="pt-BR" altLang="pt-BR" sz="1700"/>
          </a:p>
          <a:p>
            <a:pPr algn="just"/>
            <a:r>
              <a:rPr lang="pt-BR" altLang="pt-BR" sz="1700"/>
              <a:t>(a) o aborrecimento do cidadão britânico ao falar sobre </a:t>
            </a:r>
            <a:r>
              <a:rPr lang="en-US" altLang="pt-BR" sz="1700"/>
              <a:t>banalidades.</a:t>
            </a:r>
          </a:p>
          <a:p>
            <a:pPr algn="just"/>
            <a:r>
              <a:rPr lang="en-US" altLang="pt-BR" sz="1700"/>
              <a:t>(b) </a:t>
            </a:r>
            <a:r>
              <a:rPr lang="pt-BR" altLang="pt-BR" sz="1700"/>
              <a:t>a falta de ter o que falar em situações de avaliação </a:t>
            </a:r>
            <a:r>
              <a:rPr lang="en-US" altLang="pt-BR" sz="1700"/>
              <a:t>de línguas.</a:t>
            </a:r>
          </a:p>
          <a:p>
            <a:pPr algn="just"/>
            <a:r>
              <a:rPr lang="pt-BR" altLang="pt-BR" sz="1700"/>
              <a:t>(c)a importância de se entender sobre meteorologia </a:t>
            </a:r>
            <a:r>
              <a:rPr lang="en-US" altLang="pt-BR" sz="1700"/>
              <a:t>para falar inglês.</a:t>
            </a:r>
          </a:p>
          <a:p>
            <a:pPr algn="just"/>
            <a:r>
              <a:rPr lang="pt-BR" altLang="pt-BR" sz="1700"/>
              <a:t>(d) as diferenças e as particularidades culturais no uso </a:t>
            </a:r>
            <a:r>
              <a:rPr lang="en-US" altLang="pt-BR" sz="1700"/>
              <a:t>de uma língua.</a:t>
            </a:r>
          </a:p>
          <a:p>
            <a:pPr algn="just"/>
            <a:r>
              <a:rPr lang="pt-BR" altLang="pt-BR" sz="1700"/>
              <a:t>(e) O conflito entre diferentes ideias e opiniões ao se comunicar em inglês.</a:t>
            </a:r>
            <a:endParaRPr lang="en-US" altLang="pt-BR" sz="170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48130" name="Content Placeholder 5"/>
          <p:cNvSpPr>
            <a:spLocks noGrp="1"/>
          </p:cNvSpPr>
          <p:nvPr>
            <p:ph idx="1"/>
          </p:nvPr>
        </p:nvSpPr>
        <p:spPr>
          <a:xfrm>
            <a:off x="468313" y="1125538"/>
            <a:ext cx="4114800" cy="5472112"/>
          </a:xfrm>
          <a:solidFill>
            <a:schemeClr val="accent5">
              <a:lumMod val="20000"/>
              <a:lumOff val="80000"/>
            </a:schemeClr>
          </a:solidFill>
        </p:spPr>
        <p:txBody>
          <a:bodyPr/>
          <a:lstStyle/>
          <a:p>
            <a:pPr eaLnBrk="1" hangingPunct="1">
              <a:buFont typeface="Wingdings 3" pitchFamily="18" charset="2"/>
              <a:buNone/>
            </a:pPr>
            <a:r>
              <a:rPr lang="en-US" altLang="pt-BR" sz="1400" b="1" dirty="0" err="1">
                <a:latin typeface="Arial" charset="0"/>
                <a:cs typeface="Arial" charset="0"/>
              </a:rPr>
              <a:t>Questão</a:t>
            </a:r>
            <a:r>
              <a:rPr lang="en-US" altLang="pt-BR" sz="1400" b="1" dirty="0">
                <a:latin typeface="Arial" charset="0"/>
                <a:cs typeface="Arial" charset="0"/>
              </a:rPr>
              <a:t> 92 </a:t>
            </a:r>
          </a:p>
          <a:p>
            <a:pPr eaLnBrk="1" hangingPunct="1">
              <a:buFont typeface="Wingdings 3" pitchFamily="18" charset="2"/>
              <a:buNone/>
            </a:pPr>
            <a:r>
              <a:rPr lang="en-US" altLang="pt-BR" sz="1400" b="1" dirty="0">
                <a:latin typeface="Arial" charset="0"/>
                <a:cs typeface="Arial" charset="0"/>
              </a:rPr>
              <a:t>THE WEATHER MAN</a:t>
            </a:r>
          </a:p>
          <a:p>
            <a:pPr eaLnBrk="1" hangingPunct="1">
              <a:buFont typeface="Wingdings 3" pitchFamily="18" charset="2"/>
              <a:buNone/>
            </a:pPr>
            <a:endParaRPr lang="en-US" altLang="pt-BR" sz="1400" dirty="0">
              <a:latin typeface="Arial" charset="0"/>
              <a:cs typeface="Arial" charset="0"/>
            </a:endParaRPr>
          </a:p>
          <a:p>
            <a:pPr algn="just" eaLnBrk="1" hangingPunct="1">
              <a:buFont typeface="Wingdings 3" pitchFamily="18" charset="2"/>
              <a:buNone/>
            </a:pPr>
            <a:r>
              <a:rPr lang="en-US" altLang="pt-BR" sz="1700" dirty="0">
                <a:latin typeface="Arial" charset="0"/>
                <a:cs typeface="Arial" charset="0"/>
              </a:rPr>
              <a:t>They say that the </a:t>
            </a:r>
            <a:r>
              <a:rPr lang="en-US" altLang="pt-BR" sz="1700" dirty="0">
                <a:solidFill>
                  <a:srgbClr val="0070C0"/>
                </a:solidFill>
                <a:latin typeface="Arial" charset="0"/>
                <a:cs typeface="Arial" charset="0"/>
              </a:rPr>
              <a:t>British</a:t>
            </a:r>
            <a:r>
              <a:rPr lang="en-US" altLang="pt-BR" sz="1700" dirty="0">
                <a:latin typeface="Arial" charset="0"/>
                <a:cs typeface="Arial" charset="0"/>
              </a:rPr>
              <a:t> </a:t>
            </a:r>
            <a:r>
              <a:rPr lang="en-US" altLang="pt-BR" sz="1700" dirty="0">
                <a:solidFill>
                  <a:srgbClr val="0070C0"/>
                </a:solidFill>
                <a:latin typeface="Arial" charset="0"/>
                <a:cs typeface="Arial" charset="0"/>
              </a:rPr>
              <a:t>love</a:t>
            </a:r>
            <a:r>
              <a:rPr lang="en-US" altLang="pt-BR" sz="1700" dirty="0">
                <a:latin typeface="Arial" charset="0"/>
                <a:cs typeface="Arial" charset="0"/>
              </a:rPr>
              <a:t> talking about the weather. For </a:t>
            </a:r>
            <a:r>
              <a:rPr lang="en-US" altLang="pt-BR" sz="1700" dirty="0">
                <a:solidFill>
                  <a:srgbClr val="0070C0"/>
                </a:solidFill>
                <a:latin typeface="Arial" charset="0"/>
                <a:cs typeface="Arial" charset="0"/>
              </a:rPr>
              <a:t>other nationalities</a:t>
            </a:r>
            <a:r>
              <a:rPr lang="en-US" altLang="pt-BR" sz="1700" dirty="0">
                <a:latin typeface="Arial" charset="0"/>
                <a:cs typeface="Arial" charset="0"/>
              </a:rPr>
              <a:t> this can be a  </a:t>
            </a:r>
            <a:r>
              <a:rPr lang="en-US" altLang="pt-BR" sz="1700" dirty="0">
                <a:solidFill>
                  <a:srgbClr val="0070C0"/>
                </a:solidFill>
                <a:latin typeface="Arial" charset="0"/>
                <a:cs typeface="Arial" charset="0"/>
              </a:rPr>
              <a:t>banal</a:t>
            </a:r>
            <a:r>
              <a:rPr lang="en-US" altLang="pt-BR" sz="1700" dirty="0">
                <a:latin typeface="Arial" charset="0"/>
                <a:cs typeface="Arial" charset="0"/>
              </a:rPr>
              <a:t> and boring subject of  </a:t>
            </a:r>
            <a:r>
              <a:rPr lang="en-US" altLang="pt-BR" sz="1700" dirty="0">
                <a:solidFill>
                  <a:srgbClr val="0070C0"/>
                </a:solidFill>
                <a:latin typeface="Arial" charset="0"/>
                <a:cs typeface="Arial" charset="0"/>
              </a:rPr>
              <a:t>conversation</a:t>
            </a:r>
            <a:r>
              <a:rPr lang="en-US" altLang="pt-BR" sz="1700" dirty="0">
                <a:latin typeface="Arial" charset="0"/>
                <a:cs typeface="Arial" charset="0"/>
              </a:rPr>
              <a:t>, something that people talk about when they have nothing else to say to each other. And yet the weather is a </a:t>
            </a:r>
            <a:r>
              <a:rPr lang="en-US" altLang="pt-BR" sz="1700" dirty="0">
                <a:solidFill>
                  <a:srgbClr val="0070C0"/>
                </a:solidFill>
                <a:latin typeface="Arial" charset="0"/>
                <a:cs typeface="Arial" charset="0"/>
              </a:rPr>
              <a:t>very important part </a:t>
            </a:r>
            <a:r>
              <a:rPr lang="en-US" altLang="pt-BR" sz="1700" dirty="0">
                <a:latin typeface="Arial" charset="0"/>
                <a:cs typeface="Arial" charset="0"/>
              </a:rPr>
              <a:t>of our lives. That at least is </a:t>
            </a:r>
            <a:r>
              <a:rPr lang="en-US" altLang="pt-BR" sz="1700" dirty="0">
                <a:solidFill>
                  <a:srgbClr val="0070C0"/>
                </a:solidFill>
                <a:latin typeface="Arial" charset="0"/>
                <a:cs typeface="Arial" charset="0"/>
              </a:rPr>
              <a:t>the opinion of Barry </a:t>
            </a:r>
            <a:r>
              <a:rPr lang="en-US" altLang="pt-BR" sz="1700" dirty="0" err="1">
                <a:solidFill>
                  <a:srgbClr val="0070C0"/>
                </a:solidFill>
                <a:latin typeface="Arial" charset="0"/>
                <a:cs typeface="Arial" charset="0"/>
              </a:rPr>
              <a:t>Gromett</a:t>
            </a:r>
            <a:r>
              <a:rPr lang="en-US" altLang="pt-BR" sz="1700" dirty="0">
                <a:solidFill>
                  <a:srgbClr val="0070C0"/>
                </a:solidFill>
                <a:latin typeface="Arial" charset="0"/>
                <a:cs typeface="Arial" charset="0"/>
              </a:rPr>
              <a:t>,</a:t>
            </a:r>
            <a:r>
              <a:rPr lang="en-US" altLang="pt-BR" sz="1700" dirty="0">
                <a:latin typeface="Arial" charset="0"/>
                <a:cs typeface="Arial" charset="0"/>
              </a:rPr>
              <a:t> press officer for the  Met Office. This is </a:t>
            </a:r>
            <a:r>
              <a:rPr lang="en-US" altLang="pt-BR" sz="1700" dirty="0">
                <a:solidFill>
                  <a:srgbClr val="0070C0"/>
                </a:solidFill>
                <a:latin typeface="Arial" charset="0"/>
                <a:cs typeface="Arial" charset="0"/>
              </a:rPr>
              <a:t>located in Exeter</a:t>
            </a:r>
            <a:r>
              <a:rPr lang="en-US" altLang="pt-BR" sz="1700" dirty="0">
                <a:latin typeface="Arial" charset="0"/>
                <a:cs typeface="Arial" charset="0"/>
              </a:rPr>
              <a:t>, a pretty </a:t>
            </a:r>
            <a:r>
              <a:rPr lang="en-US" altLang="pt-BR" sz="1700" dirty="0">
                <a:solidFill>
                  <a:srgbClr val="0070C0"/>
                </a:solidFill>
                <a:latin typeface="Arial" charset="0"/>
                <a:cs typeface="Arial" charset="0"/>
              </a:rPr>
              <a:t>cathedral city </a:t>
            </a:r>
            <a:r>
              <a:rPr lang="en-US" altLang="pt-BR" sz="1700" dirty="0">
                <a:latin typeface="Arial" charset="0"/>
                <a:cs typeface="Arial" charset="0"/>
              </a:rPr>
              <a:t>in the southwest of </a:t>
            </a:r>
            <a:r>
              <a:rPr lang="en-US" altLang="pt-BR" sz="1700" dirty="0">
                <a:solidFill>
                  <a:srgbClr val="0070C0"/>
                </a:solidFill>
                <a:latin typeface="Arial" charset="0"/>
                <a:cs typeface="Arial" charset="0"/>
              </a:rPr>
              <a:t>England</a:t>
            </a:r>
            <a:r>
              <a:rPr lang="en-US" altLang="pt-BR" sz="1700" dirty="0">
                <a:latin typeface="Arial" charset="0"/>
                <a:cs typeface="Arial" charset="0"/>
              </a:rPr>
              <a:t>. Here </a:t>
            </a:r>
            <a:r>
              <a:rPr lang="en-US" altLang="pt-BR" sz="1700" dirty="0">
                <a:solidFill>
                  <a:srgbClr val="0070C0"/>
                </a:solidFill>
                <a:latin typeface="Arial" charset="0"/>
                <a:cs typeface="Arial" charset="0"/>
              </a:rPr>
              <a:t>employees</a:t>
            </a:r>
            <a:r>
              <a:rPr lang="en-US" altLang="pt-BR" sz="1700" dirty="0">
                <a:latin typeface="Arial" charset="0"/>
                <a:cs typeface="Arial" charset="0"/>
              </a:rPr>
              <a:t> – and - </a:t>
            </a:r>
            <a:r>
              <a:rPr lang="en-US" altLang="pt-BR" sz="1700" dirty="0">
                <a:solidFill>
                  <a:srgbClr val="0070C0"/>
                </a:solidFill>
                <a:latin typeface="Arial" charset="0"/>
                <a:cs typeface="Arial" charset="0"/>
              </a:rPr>
              <a:t>computers</a:t>
            </a:r>
            <a:r>
              <a:rPr lang="en-US" altLang="pt-BR" sz="1700" dirty="0">
                <a:latin typeface="Arial" charset="0"/>
                <a:cs typeface="Arial" charset="0"/>
              </a:rPr>
              <a:t> - supply weather forecasts for much of the world.</a:t>
            </a:r>
          </a:p>
          <a:p>
            <a:pPr algn="just" eaLnBrk="1" hangingPunct="1">
              <a:buFont typeface="Wingdings 3" pitchFamily="18" charset="2"/>
              <a:buNone/>
            </a:pPr>
            <a:r>
              <a:rPr lang="en-US" altLang="pt-BR" sz="1200" b="1" dirty="0"/>
              <a:t>                           Speak Up. </a:t>
            </a:r>
            <a:r>
              <a:rPr lang="en-US" altLang="pt-BR" sz="1200" b="1" dirty="0" err="1"/>
              <a:t>Ano</a:t>
            </a:r>
            <a:r>
              <a:rPr lang="en-US" altLang="pt-BR" sz="1200" b="1" dirty="0"/>
              <a:t> XXIII, nº 275.</a:t>
            </a:r>
            <a:endParaRPr lang="en-US" altLang="pt-BR" sz="1200" dirty="0">
              <a:latin typeface="Arial" charset="0"/>
              <a:cs typeface="Arial" charset="0"/>
            </a:endParaRPr>
          </a:p>
        </p:txBody>
      </p:sp>
      <p:sp>
        <p:nvSpPr>
          <p:cNvPr id="48132" name="TextBox 8"/>
          <p:cNvSpPr txBox="1">
            <a:spLocks noChangeArrowheads="1"/>
          </p:cNvSpPr>
          <p:nvPr/>
        </p:nvSpPr>
        <p:spPr bwMode="auto">
          <a:xfrm>
            <a:off x="5003800" y="1844675"/>
            <a:ext cx="3744913" cy="4016375"/>
          </a:xfrm>
          <a:prstGeom prst="rect">
            <a:avLst/>
          </a:prstGeom>
          <a:noFill/>
          <a:ln w="9525">
            <a:noFill/>
            <a:miter lim="800000"/>
            <a:headEnd/>
            <a:tailEnd/>
          </a:ln>
        </p:spPr>
        <p:txBody>
          <a:bodyPr>
            <a:spAutoFit/>
          </a:bodyPr>
          <a:lstStyle/>
          <a:p>
            <a:pPr algn="just"/>
            <a:r>
              <a:rPr lang="pt-BR" altLang="pt-BR" sz="1700" dirty="0"/>
              <a:t>Ao conversar sobre a previsão do tempo, o texto mostra</a:t>
            </a:r>
          </a:p>
          <a:p>
            <a:pPr algn="just"/>
            <a:endParaRPr lang="pt-BR" altLang="pt-BR" sz="1700" dirty="0"/>
          </a:p>
          <a:p>
            <a:pPr algn="just"/>
            <a:r>
              <a:rPr lang="pt-BR" altLang="pt-BR" sz="1700" dirty="0"/>
              <a:t>(a) o aborrecimento do cidadão britânico ao falar sobre </a:t>
            </a:r>
            <a:r>
              <a:rPr lang="en-US" altLang="pt-BR" sz="1700" dirty="0" err="1"/>
              <a:t>banalidades</a:t>
            </a:r>
            <a:r>
              <a:rPr lang="en-US" altLang="pt-BR" sz="1700" dirty="0"/>
              <a:t>.</a:t>
            </a:r>
          </a:p>
          <a:p>
            <a:pPr algn="just"/>
            <a:r>
              <a:rPr lang="en-US" altLang="pt-BR" sz="1700" dirty="0"/>
              <a:t>(b) </a:t>
            </a:r>
            <a:r>
              <a:rPr lang="pt-BR" altLang="pt-BR" sz="1700" dirty="0"/>
              <a:t>a falta de ter o que falar em situações de avaliação </a:t>
            </a:r>
            <a:r>
              <a:rPr lang="en-US" altLang="pt-BR" sz="1700" dirty="0"/>
              <a:t>de </a:t>
            </a:r>
            <a:r>
              <a:rPr lang="en-US" altLang="pt-BR" sz="1700" dirty="0" err="1"/>
              <a:t>línguas</a:t>
            </a:r>
            <a:r>
              <a:rPr lang="en-US" altLang="pt-BR" sz="1700" dirty="0"/>
              <a:t>.</a:t>
            </a:r>
          </a:p>
          <a:p>
            <a:pPr algn="just"/>
            <a:r>
              <a:rPr lang="pt-BR" altLang="pt-BR" sz="1700" dirty="0"/>
              <a:t>(c)a importância de se entender sobre meteorologia </a:t>
            </a:r>
            <a:r>
              <a:rPr lang="en-US" altLang="pt-BR" sz="1700" dirty="0" err="1"/>
              <a:t>para</a:t>
            </a:r>
            <a:r>
              <a:rPr lang="en-US" altLang="pt-BR" sz="1700" dirty="0"/>
              <a:t> </a:t>
            </a:r>
            <a:r>
              <a:rPr lang="en-US" altLang="pt-BR" sz="1700" dirty="0" err="1"/>
              <a:t>falar</a:t>
            </a:r>
            <a:r>
              <a:rPr lang="en-US" altLang="pt-BR" sz="1700" dirty="0"/>
              <a:t> </a:t>
            </a:r>
            <a:r>
              <a:rPr lang="en-US" altLang="pt-BR" sz="1700" dirty="0" err="1"/>
              <a:t>inglês</a:t>
            </a:r>
            <a:r>
              <a:rPr lang="en-US" altLang="pt-BR" sz="1700" dirty="0"/>
              <a:t>.</a:t>
            </a:r>
          </a:p>
          <a:p>
            <a:pPr algn="just"/>
            <a:r>
              <a:rPr lang="pt-BR" altLang="pt-BR" sz="1700" dirty="0"/>
              <a:t>(d) as diferenças e as particularidades culturais no uso </a:t>
            </a:r>
            <a:r>
              <a:rPr lang="en-US" altLang="pt-BR" sz="1700" dirty="0"/>
              <a:t>de </a:t>
            </a:r>
            <a:r>
              <a:rPr lang="en-US" altLang="pt-BR" sz="1700" dirty="0" err="1"/>
              <a:t>uma</a:t>
            </a:r>
            <a:r>
              <a:rPr lang="en-US" altLang="pt-BR" sz="1700" dirty="0"/>
              <a:t> </a:t>
            </a:r>
            <a:r>
              <a:rPr lang="en-US" altLang="pt-BR" sz="1700" dirty="0" err="1"/>
              <a:t>língua</a:t>
            </a:r>
            <a:r>
              <a:rPr lang="en-US" altLang="pt-BR" sz="1700" dirty="0"/>
              <a:t>.</a:t>
            </a:r>
          </a:p>
          <a:p>
            <a:pPr algn="just"/>
            <a:r>
              <a:rPr lang="pt-BR" altLang="pt-BR" sz="1700" dirty="0"/>
              <a:t>(e) O conflito entre diferentes ideias e opiniões ao se comunicar em inglês.</a:t>
            </a:r>
            <a:endParaRPr lang="en-US" altLang="pt-BR" sz="1700"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49154" name="Content Placeholder 5"/>
          <p:cNvSpPr>
            <a:spLocks noGrp="1"/>
          </p:cNvSpPr>
          <p:nvPr>
            <p:ph idx="1"/>
          </p:nvPr>
        </p:nvSpPr>
        <p:spPr>
          <a:xfrm>
            <a:off x="468313" y="1125538"/>
            <a:ext cx="4114800" cy="5472112"/>
          </a:xfrm>
        </p:spPr>
        <p:txBody>
          <a:bodyPr/>
          <a:lstStyle/>
          <a:p>
            <a:pPr eaLnBrk="1" hangingPunct="1">
              <a:buFont typeface="Wingdings 3" pitchFamily="18" charset="2"/>
              <a:buNone/>
            </a:pPr>
            <a:r>
              <a:rPr lang="en-US" altLang="pt-BR" sz="1400" b="1">
                <a:latin typeface="Arial" charset="0"/>
                <a:cs typeface="Arial" charset="0"/>
              </a:rPr>
              <a:t>Questão 92 </a:t>
            </a:r>
          </a:p>
          <a:p>
            <a:pPr eaLnBrk="1" hangingPunct="1">
              <a:buFont typeface="Wingdings 3" pitchFamily="18" charset="2"/>
              <a:buNone/>
            </a:pPr>
            <a:r>
              <a:rPr lang="en-US" altLang="pt-BR" sz="1400" b="1">
                <a:latin typeface="Arial" charset="0"/>
                <a:cs typeface="Arial" charset="0"/>
              </a:rPr>
              <a:t>THE WEATHER MAN</a:t>
            </a:r>
          </a:p>
          <a:p>
            <a:pPr eaLnBrk="1" hangingPunct="1">
              <a:buFont typeface="Wingdings 3" pitchFamily="18" charset="2"/>
              <a:buNone/>
            </a:pPr>
            <a:endParaRPr lang="en-US" altLang="pt-BR" sz="1400">
              <a:latin typeface="Arial" charset="0"/>
              <a:cs typeface="Arial" charset="0"/>
            </a:endParaRPr>
          </a:p>
          <a:p>
            <a:pPr algn="just" eaLnBrk="1" hangingPunct="1">
              <a:buFont typeface="Wingdings 3" pitchFamily="18" charset="2"/>
              <a:buNone/>
            </a:pPr>
            <a:r>
              <a:rPr lang="en-US" altLang="pt-BR" sz="1700">
                <a:latin typeface="Arial" charset="0"/>
                <a:cs typeface="Arial" charset="0"/>
              </a:rPr>
              <a:t>They say that the </a:t>
            </a:r>
            <a:r>
              <a:rPr lang="en-US" altLang="pt-BR" sz="1700">
                <a:solidFill>
                  <a:srgbClr val="0070C0"/>
                </a:solidFill>
                <a:latin typeface="Arial" charset="0"/>
                <a:cs typeface="Arial" charset="0"/>
              </a:rPr>
              <a:t>British</a:t>
            </a:r>
            <a:r>
              <a:rPr lang="en-US" altLang="pt-BR" sz="1700">
                <a:latin typeface="Arial" charset="0"/>
                <a:cs typeface="Arial" charset="0"/>
              </a:rPr>
              <a:t> </a:t>
            </a:r>
            <a:r>
              <a:rPr lang="en-US" altLang="pt-BR" sz="1700">
                <a:solidFill>
                  <a:srgbClr val="0070C0"/>
                </a:solidFill>
                <a:latin typeface="Arial" charset="0"/>
                <a:cs typeface="Arial" charset="0"/>
              </a:rPr>
              <a:t>love</a:t>
            </a:r>
            <a:r>
              <a:rPr lang="en-US" altLang="pt-BR" sz="1700">
                <a:latin typeface="Arial" charset="0"/>
                <a:cs typeface="Arial" charset="0"/>
              </a:rPr>
              <a:t> talking about the weather. For </a:t>
            </a:r>
            <a:r>
              <a:rPr lang="en-US" altLang="pt-BR" sz="1700">
                <a:solidFill>
                  <a:srgbClr val="0070C0"/>
                </a:solidFill>
                <a:latin typeface="Arial" charset="0"/>
                <a:cs typeface="Arial" charset="0"/>
              </a:rPr>
              <a:t>other nationalities</a:t>
            </a:r>
            <a:r>
              <a:rPr lang="en-US" altLang="pt-BR" sz="1700">
                <a:latin typeface="Arial" charset="0"/>
                <a:cs typeface="Arial" charset="0"/>
              </a:rPr>
              <a:t> this can be a  </a:t>
            </a:r>
            <a:r>
              <a:rPr lang="en-US" altLang="pt-BR" sz="1700">
                <a:solidFill>
                  <a:srgbClr val="0070C0"/>
                </a:solidFill>
                <a:latin typeface="Arial" charset="0"/>
                <a:cs typeface="Arial" charset="0"/>
              </a:rPr>
              <a:t>banal</a:t>
            </a:r>
            <a:r>
              <a:rPr lang="en-US" altLang="pt-BR" sz="1700">
                <a:latin typeface="Arial" charset="0"/>
                <a:cs typeface="Arial" charset="0"/>
              </a:rPr>
              <a:t> and boring subject of  </a:t>
            </a:r>
            <a:r>
              <a:rPr lang="en-US" altLang="pt-BR" sz="1700">
                <a:solidFill>
                  <a:srgbClr val="0070C0"/>
                </a:solidFill>
                <a:latin typeface="Arial" charset="0"/>
                <a:cs typeface="Arial" charset="0"/>
              </a:rPr>
              <a:t>conversation</a:t>
            </a:r>
            <a:r>
              <a:rPr lang="en-US" altLang="pt-BR" sz="1700">
                <a:latin typeface="Arial" charset="0"/>
                <a:cs typeface="Arial" charset="0"/>
              </a:rPr>
              <a:t>, something that people talk about when they have nothing else to say to each other. And yet the weather is a </a:t>
            </a:r>
            <a:r>
              <a:rPr lang="en-US" altLang="pt-BR" sz="1700">
                <a:solidFill>
                  <a:srgbClr val="0070C0"/>
                </a:solidFill>
                <a:latin typeface="Arial" charset="0"/>
                <a:cs typeface="Arial" charset="0"/>
              </a:rPr>
              <a:t>very important part </a:t>
            </a:r>
            <a:r>
              <a:rPr lang="en-US" altLang="pt-BR" sz="1700">
                <a:latin typeface="Arial" charset="0"/>
                <a:cs typeface="Arial" charset="0"/>
              </a:rPr>
              <a:t>of our lives. That at least is </a:t>
            </a:r>
            <a:r>
              <a:rPr lang="en-US" altLang="pt-BR" sz="1700">
                <a:solidFill>
                  <a:srgbClr val="0070C0"/>
                </a:solidFill>
                <a:latin typeface="Arial" charset="0"/>
                <a:cs typeface="Arial" charset="0"/>
              </a:rPr>
              <a:t>the opinion of Barry Gromett,</a:t>
            </a:r>
            <a:r>
              <a:rPr lang="en-US" altLang="pt-BR" sz="1700">
                <a:latin typeface="Arial" charset="0"/>
                <a:cs typeface="Arial" charset="0"/>
              </a:rPr>
              <a:t> press officer for the  Met Office. This is </a:t>
            </a:r>
            <a:r>
              <a:rPr lang="en-US" altLang="pt-BR" sz="1700">
                <a:solidFill>
                  <a:srgbClr val="0070C0"/>
                </a:solidFill>
                <a:latin typeface="Arial" charset="0"/>
                <a:cs typeface="Arial" charset="0"/>
              </a:rPr>
              <a:t>located in Exeter</a:t>
            </a:r>
            <a:r>
              <a:rPr lang="en-US" altLang="pt-BR" sz="1700">
                <a:latin typeface="Arial" charset="0"/>
                <a:cs typeface="Arial" charset="0"/>
              </a:rPr>
              <a:t>, a pretty </a:t>
            </a:r>
            <a:r>
              <a:rPr lang="en-US" altLang="pt-BR" sz="1700">
                <a:solidFill>
                  <a:srgbClr val="0070C0"/>
                </a:solidFill>
                <a:latin typeface="Arial" charset="0"/>
                <a:cs typeface="Arial" charset="0"/>
              </a:rPr>
              <a:t>cathedral city </a:t>
            </a:r>
            <a:r>
              <a:rPr lang="en-US" altLang="pt-BR" sz="1700">
                <a:latin typeface="Arial" charset="0"/>
                <a:cs typeface="Arial" charset="0"/>
              </a:rPr>
              <a:t>in the southwest of </a:t>
            </a:r>
            <a:r>
              <a:rPr lang="en-US" altLang="pt-BR" sz="1700">
                <a:solidFill>
                  <a:srgbClr val="0070C0"/>
                </a:solidFill>
                <a:latin typeface="Arial" charset="0"/>
                <a:cs typeface="Arial" charset="0"/>
              </a:rPr>
              <a:t>England</a:t>
            </a:r>
            <a:r>
              <a:rPr lang="en-US" altLang="pt-BR" sz="1700">
                <a:latin typeface="Arial" charset="0"/>
                <a:cs typeface="Arial" charset="0"/>
              </a:rPr>
              <a:t>. Here </a:t>
            </a:r>
            <a:r>
              <a:rPr lang="en-US" altLang="pt-BR" sz="1700">
                <a:solidFill>
                  <a:srgbClr val="0070C0"/>
                </a:solidFill>
                <a:latin typeface="Arial" charset="0"/>
                <a:cs typeface="Arial" charset="0"/>
              </a:rPr>
              <a:t>employees</a:t>
            </a:r>
            <a:r>
              <a:rPr lang="en-US" altLang="pt-BR" sz="1700">
                <a:latin typeface="Arial" charset="0"/>
                <a:cs typeface="Arial" charset="0"/>
              </a:rPr>
              <a:t> – and - </a:t>
            </a:r>
            <a:r>
              <a:rPr lang="en-US" altLang="pt-BR" sz="1700">
                <a:solidFill>
                  <a:srgbClr val="0070C0"/>
                </a:solidFill>
                <a:latin typeface="Arial" charset="0"/>
                <a:cs typeface="Arial" charset="0"/>
              </a:rPr>
              <a:t>computers</a:t>
            </a:r>
            <a:r>
              <a:rPr lang="en-US" altLang="pt-BR" sz="1700">
                <a:latin typeface="Arial" charset="0"/>
                <a:cs typeface="Arial" charset="0"/>
              </a:rPr>
              <a:t> - supply weather forecasts for much of the world.</a:t>
            </a:r>
          </a:p>
          <a:p>
            <a:pPr algn="just" eaLnBrk="1" hangingPunct="1">
              <a:buFont typeface="Wingdings 3" pitchFamily="18" charset="2"/>
              <a:buNone/>
            </a:pPr>
            <a:r>
              <a:rPr lang="en-US" altLang="pt-BR" sz="1200" b="1"/>
              <a:t>                           Speak Up. Ano XXIII, nº 275.</a:t>
            </a:r>
            <a:endParaRPr lang="en-US" altLang="pt-BR" sz="1200">
              <a:latin typeface="Arial" charset="0"/>
              <a:cs typeface="Arial" charset="0"/>
            </a:endParaRPr>
          </a:p>
        </p:txBody>
      </p:sp>
      <p:sp>
        <p:nvSpPr>
          <p:cNvPr id="49156" name="TextBox 8"/>
          <p:cNvSpPr txBox="1">
            <a:spLocks noChangeArrowheads="1"/>
          </p:cNvSpPr>
          <p:nvPr/>
        </p:nvSpPr>
        <p:spPr bwMode="auto">
          <a:xfrm>
            <a:off x="5003800" y="1844675"/>
            <a:ext cx="3744913" cy="4016375"/>
          </a:xfrm>
          <a:prstGeom prst="rect">
            <a:avLst/>
          </a:prstGeom>
          <a:noFill/>
          <a:ln w="9525">
            <a:noFill/>
            <a:miter lim="800000"/>
            <a:headEnd/>
            <a:tailEnd/>
          </a:ln>
        </p:spPr>
        <p:txBody>
          <a:bodyPr>
            <a:spAutoFit/>
          </a:bodyPr>
          <a:lstStyle/>
          <a:p>
            <a:pPr algn="just"/>
            <a:r>
              <a:rPr lang="pt-BR" altLang="pt-BR" sz="1700"/>
              <a:t>Ao conversar sobre a previsão do tempo, o texto mostra</a:t>
            </a:r>
          </a:p>
          <a:p>
            <a:pPr algn="just"/>
            <a:endParaRPr lang="pt-BR" altLang="pt-BR" sz="1700"/>
          </a:p>
          <a:p>
            <a:pPr algn="just"/>
            <a:r>
              <a:rPr lang="pt-BR" altLang="pt-BR" sz="1700"/>
              <a:t>(a) o aborrecimento do cidadão britânico ao falar sobre </a:t>
            </a:r>
            <a:r>
              <a:rPr lang="en-US" altLang="pt-BR" sz="1700"/>
              <a:t>banalidades.</a:t>
            </a:r>
          </a:p>
          <a:p>
            <a:pPr algn="just"/>
            <a:r>
              <a:rPr lang="en-US" altLang="pt-BR" sz="1700"/>
              <a:t>(b) </a:t>
            </a:r>
            <a:r>
              <a:rPr lang="pt-BR" altLang="pt-BR" sz="1700"/>
              <a:t>a falta de ter o que falar em situações de avaliação </a:t>
            </a:r>
            <a:r>
              <a:rPr lang="en-US" altLang="pt-BR" sz="1700"/>
              <a:t>de línguas.</a:t>
            </a:r>
          </a:p>
          <a:p>
            <a:pPr algn="just"/>
            <a:r>
              <a:rPr lang="pt-BR" altLang="pt-BR" sz="1700"/>
              <a:t>(c)a importância de se entender sobre meteorologia </a:t>
            </a:r>
            <a:r>
              <a:rPr lang="en-US" altLang="pt-BR" sz="1700"/>
              <a:t>para falar inglês.</a:t>
            </a:r>
          </a:p>
          <a:p>
            <a:pPr algn="just"/>
            <a:r>
              <a:rPr lang="pt-BR" altLang="pt-BR" sz="1700">
                <a:solidFill>
                  <a:srgbClr val="FF0000"/>
                </a:solidFill>
              </a:rPr>
              <a:t>(d) as diferenças e as particularidades culturais no uso </a:t>
            </a:r>
            <a:r>
              <a:rPr lang="en-US" altLang="pt-BR" sz="1700">
                <a:solidFill>
                  <a:srgbClr val="FF0000"/>
                </a:solidFill>
              </a:rPr>
              <a:t>de uma língua.</a:t>
            </a:r>
          </a:p>
          <a:p>
            <a:pPr algn="just"/>
            <a:r>
              <a:rPr lang="pt-BR" altLang="pt-BR" sz="1700"/>
              <a:t>(e) O conflito entre diferentes ideias e opiniões ao se comunicar em inglês.</a:t>
            </a:r>
            <a:endParaRPr lang="en-US" altLang="pt-BR" sz="1700"/>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pt-BR" dirty="0"/>
              <a:t>ENEM – 2010 - Inglês</a:t>
            </a:r>
            <a:endParaRPr lang="en-US" dirty="0"/>
          </a:p>
        </p:txBody>
      </p:sp>
      <p:sp>
        <p:nvSpPr>
          <p:cNvPr id="5" name="Rectangle 4"/>
          <p:cNvSpPr/>
          <p:nvPr/>
        </p:nvSpPr>
        <p:spPr>
          <a:xfrm>
            <a:off x="971550" y="1557338"/>
            <a:ext cx="7561263" cy="48006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days of paying for costly software upgrades are numbered. The PC will soon be obsolete.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70% of Americans are</a:t>
            </a:r>
          </a:p>
          <a:p>
            <a:pPr algn="just" fontAlgn="auto">
              <a:spcBef>
                <a:spcPts val="0"/>
              </a:spcBef>
              <a:spcAft>
                <a:spcPts val="0"/>
              </a:spcAft>
              <a:defRPr/>
            </a:pPr>
            <a:r>
              <a:rPr lang="en-US" dirty="0">
                <a:latin typeface="Arial" pitchFamily="34" charset="0"/>
                <a:cs typeface="Arial" pitchFamily="34" charset="0"/>
              </a:rPr>
              <a:t>already using the technology that will replace it. Merrill Lynch calls it “a $160 billion tsunami.” 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two little-known companies have a huge head start.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
        <p:nvSpPr>
          <p:cNvPr id="50180" name="TextBox 7"/>
          <p:cNvSpPr txBox="1">
            <a:spLocks noChangeArrowheads="1"/>
          </p:cNvSpPr>
          <p:nvPr/>
        </p:nvSpPr>
        <p:spPr bwMode="auto">
          <a:xfrm>
            <a:off x="179388" y="1196975"/>
            <a:ext cx="2089150" cy="369888"/>
          </a:xfrm>
          <a:prstGeom prst="rect">
            <a:avLst/>
          </a:prstGeom>
          <a:noFill/>
          <a:ln w="9525">
            <a:noFill/>
            <a:miter lim="800000"/>
            <a:headEnd/>
            <a:tailEnd/>
          </a:ln>
        </p:spPr>
        <p:txBody>
          <a:bodyPr>
            <a:spAutoFit/>
          </a:bodyPr>
          <a:lstStyle/>
          <a:p>
            <a:r>
              <a:rPr lang="pt-BR" altLang="pt-BR" b="1"/>
              <a:t>Questão 93</a:t>
            </a:r>
            <a:endParaRPr lang="en-US" altLang="pt-BR" b="1"/>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052513"/>
            <a:ext cx="7561263" cy="48021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a:t>
            </a:r>
            <a:r>
              <a:rPr lang="en-US" b="1" dirty="0">
                <a:solidFill>
                  <a:srgbClr val="0070C0"/>
                </a:solidFill>
                <a:latin typeface="Arial" pitchFamily="34" charset="0"/>
                <a:cs typeface="Arial" pitchFamily="34" charset="0"/>
              </a:rPr>
              <a:t>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a:t>
            </a:r>
            <a:r>
              <a:rPr lang="en-US" dirty="0">
                <a:solidFill>
                  <a:srgbClr val="0070C0"/>
                </a:solidFill>
                <a:latin typeface="Arial" pitchFamily="34" charset="0"/>
                <a:cs typeface="Arial" pitchFamily="34" charset="0"/>
              </a:rPr>
              <a:t>days</a:t>
            </a:r>
            <a:r>
              <a:rPr lang="en-US" dirty="0">
                <a:latin typeface="Arial" pitchFamily="34" charset="0"/>
                <a:cs typeface="Arial" pitchFamily="34" charset="0"/>
              </a:rPr>
              <a:t> of paying for costly </a:t>
            </a:r>
            <a:r>
              <a:rPr lang="en-US" dirty="0">
                <a:solidFill>
                  <a:srgbClr val="0070C0"/>
                </a:solidFill>
                <a:latin typeface="Arial" pitchFamily="34" charset="0"/>
                <a:cs typeface="Arial" pitchFamily="34" charset="0"/>
              </a:rPr>
              <a:t>software upgrades</a:t>
            </a:r>
            <a:r>
              <a:rPr lang="en-US" dirty="0">
                <a:latin typeface="Arial" pitchFamily="34" charset="0"/>
                <a:cs typeface="Arial" pitchFamily="34" charset="0"/>
              </a:rPr>
              <a:t> are </a:t>
            </a:r>
            <a:r>
              <a:rPr lang="en-US" dirty="0">
                <a:solidFill>
                  <a:srgbClr val="0070C0"/>
                </a:solidFill>
                <a:latin typeface="Arial" pitchFamily="34" charset="0"/>
                <a:cs typeface="Arial" pitchFamily="34" charset="0"/>
              </a:rPr>
              <a:t>numbered</a:t>
            </a:r>
            <a:r>
              <a:rPr lang="en-US" dirty="0">
                <a:latin typeface="Arial" pitchFamily="34" charset="0"/>
                <a:cs typeface="Arial" pitchFamily="34" charset="0"/>
              </a:rPr>
              <a:t>. The PC will soon be obsolete.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70% of Americans are</a:t>
            </a:r>
          </a:p>
          <a:p>
            <a:pPr algn="just" fontAlgn="auto">
              <a:spcBef>
                <a:spcPts val="0"/>
              </a:spcBef>
              <a:spcAft>
                <a:spcPts val="0"/>
              </a:spcAft>
              <a:defRPr/>
            </a:pPr>
            <a:r>
              <a:rPr lang="en-US" dirty="0">
                <a:latin typeface="Arial" pitchFamily="34" charset="0"/>
                <a:cs typeface="Arial" pitchFamily="34" charset="0"/>
              </a:rPr>
              <a:t>already using the technology that will replace it. Merrill Lynch calls it “a $160 billion tsunami.” 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two little-known companies have a huge head start.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052513"/>
            <a:ext cx="7561263" cy="48021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a:t>
            </a:r>
            <a:r>
              <a:rPr lang="en-US" b="1" dirty="0">
                <a:solidFill>
                  <a:srgbClr val="0070C0"/>
                </a:solidFill>
                <a:latin typeface="Arial" pitchFamily="34" charset="0"/>
                <a:cs typeface="Arial" pitchFamily="34" charset="0"/>
              </a:rPr>
              <a:t>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a:t>
            </a:r>
            <a:r>
              <a:rPr lang="en-US" dirty="0">
                <a:solidFill>
                  <a:srgbClr val="0070C0"/>
                </a:solidFill>
                <a:latin typeface="Arial" pitchFamily="34" charset="0"/>
                <a:cs typeface="Arial" pitchFamily="34" charset="0"/>
              </a:rPr>
              <a:t>days</a:t>
            </a:r>
            <a:r>
              <a:rPr lang="en-US" dirty="0">
                <a:latin typeface="Arial" pitchFamily="34" charset="0"/>
                <a:cs typeface="Arial" pitchFamily="34" charset="0"/>
              </a:rPr>
              <a:t> of paying for costly </a:t>
            </a:r>
            <a:r>
              <a:rPr lang="en-US" dirty="0">
                <a:solidFill>
                  <a:srgbClr val="0070C0"/>
                </a:solidFill>
                <a:latin typeface="Arial" pitchFamily="34" charset="0"/>
                <a:cs typeface="Arial" pitchFamily="34" charset="0"/>
              </a:rPr>
              <a:t>software upgrades</a:t>
            </a:r>
            <a:r>
              <a:rPr lang="en-US" dirty="0">
                <a:latin typeface="Arial" pitchFamily="34" charset="0"/>
                <a:cs typeface="Arial" pitchFamily="34" charset="0"/>
              </a:rPr>
              <a:t> are </a:t>
            </a:r>
            <a:r>
              <a:rPr lang="en-US" dirty="0">
                <a:solidFill>
                  <a:srgbClr val="0070C0"/>
                </a:solidFill>
                <a:latin typeface="Arial" pitchFamily="34" charset="0"/>
                <a:cs typeface="Arial" pitchFamily="34" charset="0"/>
              </a:rPr>
              <a:t>numbered</a:t>
            </a:r>
            <a:r>
              <a:rPr lang="en-US" dirty="0">
                <a:latin typeface="Arial" pitchFamily="34" charset="0"/>
                <a:cs typeface="Arial" pitchFamily="34" charset="0"/>
              </a:rPr>
              <a:t>. The </a:t>
            </a:r>
            <a:r>
              <a:rPr lang="en-US" dirty="0">
                <a:solidFill>
                  <a:srgbClr val="0070C0"/>
                </a:solidFill>
                <a:latin typeface="Arial" pitchFamily="34" charset="0"/>
                <a:cs typeface="Arial" pitchFamily="34" charset="0"/>
              </a:rPr>
              <a:t>PC </a:t>
            </a:r>
            <a:r>
              <a:rPr lang="en-US" dirty="0">
                <a:latin typeface="Arial" pitchFamily="34" charset="0"/>
                <a:cs typeface="Arial" pitchFamily="34" charset="0"/>
              </a:rPr>
              <a:t>will soon be </a:t>
            </a:r>
            <a:r>
              <a:rPr lang="en-US" dirty="0">
                <a:solidFill>
                  <a:srgbClr val="0070C0"/>
                </a:solidFill>
                <a:latin typeface="Arial" pitchFamily="34" charset="0"/>
                <a:cs typeface="Arial" pitchFamily="34" charset="0"/>
              </a:rPr>
              <a:t>obsolete.</a:t>
            </a:r>
            <a:r>
              <a:rPr lang="en-US" dirty="0">
                <a:latin typeface="Arial" pitchFamily="34" charset="0"/>
                <a:cs typeface="Arial" pitchFamily="34" charset="0"/>
              </a:rPr>
              <a:t>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70% of Americans are</a:t>
            </a:r>
          </a:p>
          <a:p>
            <a:pPr algn="just" fontAlgn="auto">
              <a:spcBef>
                <a:spcPts val="0"/>
              </a:spcBef>
              <a:spcAft>
                <a:spcPts val="0"/>
              </a:spcAft>
              <a:defRPr/>
            </a:pPr>
            <a:r>
              <a:rPr lang="en-US" dirty="0">
                <a:latin typeface="Arial" pitchFamily="34" charset="0"/>
                <a:cs typeface="Arial" pitchFamily="34" charset="0"/>
              </a:rPr>
              <a:t>already using the technology that will replace it. Merrill Lynch calls it “a $160 billion tsunami.” 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two little-known companies have a huge head start.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cnicas de leitura.avi">
            <a:hlinkClick r:id="" action="ppaction://media"/>
          </p:cNvPr>
          <p:cNvPicPr>
            <a:picLocks noRot="1" noChangeAspect="1"/>
          </p:cNvPicPr>
          <p:nvPr>
            <a:videoFile r:link="rId1"/>
          </p:nvPr>
        </p:nvPicPr>
        <p:blipFill>
          <a:blip r:embed="rId3" cstate="print"/>
          <a:stretch>
            <a:fillRect/>
          </a:stretch>
        </p:blipFill>
        <p:spPr>
          <a:xfrm>
            <a:off x="539553" y="188641"/>
            <a:ext cx="8256916" cy="6192687"/>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052513"/>
            <a:ext cx="7561263" cy="48021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a:t>
            </a:r>
            <a:r>
              <a:rPr lang="en-US" b="1" dirty="0">
                <a:solidFill>
                  <a:srgbClr val="0070C0"/>
                </a:solidFill>
                <a:latin typeface="Arial" pitchFamily="34" charset="0"/>
                <a:cs typeface="Arial" pitchFamily="34" charset="0"/>
              </a:rPr>
              <a:t>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a:t>
            </a:r>
            <a:r>
              <a:rPr lang="en-US" dirty="0">
                <a:solidFill>
                  <a:srgbClr val="0070C0"/>
                </a:solidFill>
                <a:latin typeface="Arial" pitchFamily="34" charset="0"/>
                <a:cs typeface="Arial" pitchFamily="34" charset="0"/>
              </a:rPr>
              <a:t>days</a:t>
            </a:r>
            <a:r>
              <a:rPr lang="en-US" dirty="0">
                <a:latin typeface="Arial" pitchFamily="34" charset="0"/>
                <a:cs typeface="Arial" pitchFamily="34" charset="0"/>
              </a:rPr>
              <a:t> of paying for costly </a:t>
            </a:r>
            <a:r>
              <a:rPr lang="en-US" dirty="0">
                <a:solidFill>
                  <a:srgbClr val="0070C0"/>
                </a:solidFill>
                <a:latin typeface="Arial" pitchFamily="34" charset="0"/>
                <a:cs typeface="Arial" pitchFamily="34" charset="0"/>
              </a:rPr>
              <a:t>software upgrades</a:t>
            </a:r>
            <a:r>
              <a:rPr lang="en-US" dirty="0">
                <a:latin typeface="Arial" pitchFamily="34" charset="0"/>
                <a:cs typeface="Arial" pitchFamily="34" charset="0"/>
              </a:rPr>
              <a:t> are </a:t>
            </a:r>
            <a:r>
              <a:rPr lang="en-US" dirty="0">
                <a:solidFill>
                  <a:srgbClr val="0070C0"/>
                </a:solidFill>
                <a:latin typeface="Arial" pitchFamily="34" charset="0"/>
                <a:cs typeface="Arial" pitchFamily="34" charset="0"/>
              </a:rPr>
              <a:t>numbered</a:t>
            </a:r>
            <a:r>
              <a:rPr lang="en-US" dirty="0">
                <a:latin typeface="Arial" pitchFamily="34" charset="0"/>
                <a:cs typeface="Arial" pitchFamily="34" charset="0"/>
              </a:rPr>
              <a:t>. The </a:t>
            </a:r>
            <a:r>
              <a:rPr lang="en-US" dirty="0">
                <a:solidFill>
                  <a:srgbClr val="0070C0"/>
                </a:solidFill>
                <a:latin typeface="Arial" pitchFamily="34" charset="0"/>
                <a:cs typeface="Arial" pitchFamily="34" charset="0"/>
              </a:rPr>
              <a:t>PC </a:t>
            </a:r>
            <a:r>
              <a:rPr lang="en-US" dirty="0">
                <a:latin typeface="Arial" pitchFamily="34" charset="0"/>
                <a:cs typeface="Arial" pitchFamily="34" charset="0"/>
              </a:rPr>
              <a:t>will soon be </a:t>
            </a:r>
            <a:r>
              <a:rPr lang="en-US" dirty="0">
                <a:solidFill>
                  <a:srgbClr val="0070C0"/>
                </a:solidFill>
                <a:latin typeface="Arial" pitchFamily="34" charset="0"/>
                <a:cs typeface="Arial" pitchFamily="34" charset="0"/>
              </a:rPr>
              <a:t>obsolete.</a:t>
            </a:r>
            <a:r>
              <a:rPr lang="en-US" dirty="0">
                <a:latin typeface="Arial" pitchFamily="34" charset="0"/>
                <a:cs typeface="Arial" pitchFamily="34" charset="0"/>
              </a:rPr>
              <a:t>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a:t>
            </a:r>
            <a:r>
              <a:rPr lang="en-US" dirty="0">
                <a:solidFill>
                  <a:srgbClr val="0070C0"/>
                </a:solidFill>
                <a:latin typeface="Arial" pitchFamily="34" charset="0"/>
                <a:cs typeface="Arial" pitchFamily="34" charset="0"/>
              </a:rPr>
              <a:t>70% of Americans </a:t>
            </a:r>
            <a:r>
              <a:rPr lang="en-US" dirty="0">
                <a:latin typeface="Arial" pitchFamily="34" charset="0"/>
                <a:cs typeface="Arial" pitchFamily="34" charset="0"/>
              </a:rPr>
              <a:t>are</a:t>
            </a:r>
          </a:p>
          <a:p>
            <a:pPr algn="just" fontAlgn="auto">
              <a:spcBef>
                <a:spcPts val="0"/>
              </a:spcBef>
              <a:spcAft>
                <a:spcPts val="0"/>
              </a:spcAft>
              <a:defRPr/>
            </a:pPr>
            <a:r>
              <a:rPr lang="en-US" dirty="0">
                <a:latin typeface="Arial" pitchFamily="34" charset="0"/>
                <a:cs typeface="Arial" pitchFamily="34" charset="0"/>
              </a:rPr>
              <a:t>already </a:t>
            </a:r>
            <a:r>
              <a:rPr lang="en-US" dirty="0">
                <a:solidFill>
                  <a:srgbClr val="0070C0"/>
                </a:solidFill>
                <a:latin typeface="Arial" pitchFamily="34" charset="0"/>
                <a:cs typeface="Arial" pitchFamily="34" charset="0"/>
              </a:rPr>
              <a:t>using the technology </a:t>
            </a:r>
            <a:r>
              <a:rPr lang="en-US" dirty="0">
                <a:latin typeface="Arial" pitchFamily="34" charset="0"/>
                <a:cs typeface="Arial" pitchFamily="34" charset="0"/>
              </a:rPr>
              <a:t>that will </a:t>
            </a:r>
            <a:r>
              <a:rPr lang="en-US" dirty="0">
                <a:solidFill>
                  <a:srgbClr val="0070C0"/>
                </a:solidFill>
                <a:latin typeface="Arial" pitchFamily="34" charset="0"/>
                <a:cs typeface="Arial" pitchFamily="34" charset="0"/>
              </a:rPr>
              <a:t>replace</a:t>
            </a:r>
            <a:r>
              <a:rPr lang="en-US" dirty="0">
                <a:latin typeface="Arial" pitchFamily="34" charset="0"/>
                <a:cs typeface="Arial" pitchFamily="34" charset="0"/>
              </a:rPr>
              <a:t> it. Merrill Lynch calls it “a $160 billion tsunami.” 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two little-known companies have a huge head start.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052513"/>
            <a:ext cx="7561263" cy="48021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a:t>
            </a:r>
            <a:r>
              <a:rPr lang="en-US" b="1" dirty="0">
                <a:solidFill>
                  <a:srgbClr val="0070C0"/>
                </a:solidFill>
                <a:latin typeface="Arial" pitchFamily="34" charset="0"/>
                <a:cs typeface="Arial" pitchFamily="34" charset="0"/>
              </a:rPr>
              <a:t>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a:t>
            </a:r>
            <a:r>
              <a:rPr lang="en-US" dirty="0">
                <a:solidFill>
                  <a:srgbClr val="0070C0"/>
                </a:solidFill>
                <a:latin typeface="Arial" pitchFamily="34" charset="0"/>
                <a:cs typeface="Arial" pitchFamily="34" charset="0"/>
              </a:rPr>
              <a:t>days</a:t>
            </a:r>
            <a:r>
              <a:rPr lang="en-US" dirty="0">
                <a:latin typeface="Arial" pitchFamily="34" charset="0"/>
                <a:cs typeface="Arial" pitchFamily="34" charset="0"/>
              </a:rPr>
              <a:t> of paying for costly </a:t>
            </a:r>
            <a:r>
              <a:rPr lang="en-US" dirty="0">
                <a:solidFill>
                  <a:srgbClr val="0070C0"/>
                </a:solidFill>
                <a:latin typeface="Arial" pitchFamily="34" charset="0"/>
                <a:cs typeface="Arial" pitchFamily="34" charset="0"/>
              </a:rPr>
              <a:t>software upgrades</a:t>
            </a:r>
            <a:r>
              <a:rPr lang="en-US" dirty="0">
                <a:latin typeface="Arial" pitchFamily="34" charset="0"/>
                <a:cs typeface="Arial" pitchFamily="34" charset="0"/>
              </a:rPr>
              <a:t> are </a:t>
            </a:r>
            <a:r>
              <a:rPr lang="en-US" dirty="0">
                <a:solidFill>
                  <a:srgbClr val="0070C0"/>
                </a:solidFill>
                <a:latin typeface="Arial" pitchFamily="34" charset="0"/>
                <a:cs typeface="Arial" pitchFamily="34" charset="0"/>
              </a:rPr>
              <a:t>numbered</a:t>
            </a:r>
            <a:r>
              <a:rPr lang="en-US" dirty="0">
                <a:latin typeface="Arial" pitchFamily="34" charset="0"/>
                <a:cs typeface="Arial" pitchFamily="34" charset="0"/>
              </a:rPr>
              <a:t>. The </a:t>
            </a:r>
            <a:r>
              <a:rPr lang="en-US" dirty="0">
                <a:solidFill>
                  <a:srgbClr val="0070C0"/>
                </a:solidFill>
                <a:latin typeface="Arial" pitchFamily="34" charset="0"/>
                <a:cs typeface="Arial" pitchFamily="34" charset="0"/>
              </a:rPr>
              <a:t>PC </a:t>
            </a:r>
            <a:r>
              <a:rPr lang="en-US" dirty="0">
                <a:latin typeface="Arial" pitchFamily="34" charset="0"/>
                <a:cs typeface="Arial" pitchFamily="34" charset="0"/>
              </a:rPr>
              <a:t>will soon be </a:t>
            </a:r>
            <a:r>
              <a:rPr lang="en-US" dirty="0">
                <a:solidFill>
                  <a:srgbClr val="0070C0"/>
                </a:solidFill>
                <a:latin typeface="Arial" pitchFamily="34" charset="0"/>
                <a:cs typeface="Arial" pitchFamily="34" charset="0"/>
              </a:rPr>
              <a:t>obsolete.</a:t>
            </a:r>
            <a:r>
              <a:rPr lang="en-US" dirty="0">
                <a:latin typeface="Arial" pitchFamily="34" charset="0"/>
                <a:cs typeface="Arial" pitchFamily="34" charset="0"/>
              </a:rPr>
              <a:t>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a:t>
            </a:r>
            <a:r>
              <a:rPr lang="en-US" dirty="0">
                <a:solidFill>
                  <a:srgbClr val="0070C0"/>
                </a:solidFill>
                <a:latin typeface="Arial" pitchFamily="34" charset="0"/>
                <a:cs typeface="Arial" pitchFamily="34" charset="0"/>
              </a:rPr>
              <a:t>70% of Americans </a:t>
            </a:r>
            <a:r>
              <a:rPr lang="en-US" dirty="0">
                <a:latin typeface="Arial" pitchFamily="34" charset="0"/>
                <a:cs typeface="Arial" pitchFamily="34" charset="0"/>
              </a:rPr>
              <a:t>are</a:t>
            </a:r>
          </a:p>
          <a:p>
            <a:pPr algn="just" fontAlgn="auto">
              <a:spcBef>
                <a:spcPts val="0"/>
              </a:spcBef>
              <a:spcAft>
                <a:spcPts val="0"/>
              </a:spcAft>
              <a:defRPr/>
            </a:pPr>
            <a:r>
              <a:rPr lang="en-US" dirty="0">
                <a:latin typeface="Arial" pitchFamily="34" charset="0"/>
                <a:cs typeface="Arial" pitchFamily="34" charset="0"/>
              </a:rPr>
              <a:t>already </a:t>
            </a:r>
            <a:r>
              <a:rPr lang="en-US" dirty="0">
                <a:solidFill>
                  <a:srgbClr val="0070C0"/>
                </a:solidFill>
                <a:latin typeface="Arial" pitchFamily="34" charset="0"/>
                <a:cs typeface="Arial" pitchFamily="34" charset="0"/>
              </a:rPr>
              <a:t>using the technology </a:t>
            </a:r>
            <a:r>
              <a:rPr lang="en-US" dirty="0">
                <a:latin typeface="Arial" pitchFamily="34" charset="0"/>
                <a:cs typeface="Arial" pitchFamily="34" charset="0"/>
              </a:rPr>
              <a:t>that will </a:t>
            </a:r>
            <a:r>
              <a:rPr lang="en-US" dirty="0">
                <a:solidFill>
                  <a:srgbClr val="0070C0"/>
                </a:solidFill>
                <a:latin typeface="Arial" pitchFamily="34" charset="0"/>
                <a:cs typeface="Arial" pitchFamily="34" charset="0"/>
              </a:rPr>
              <a:t>replace</a:t>
            </a:r>
            <a:r>
              <a:rPr lang="en-US" dirty="0">
                <a:latin typeface="Arial" pitchFamily="34" charset="0"/>
                <a:cs typeface="Arial" pitchFamily="34" charset="0"/>
              </a:rPr>
              <a:t> it. Merrill Lynch calls it “a </a:t>
            </a:r>
            <a:r>
              <a:rPr lang="en-US" dirty="0">
                <a:solidFill>
                  <a:srgbClr val="0070C0"/>
                </a:solidFill>
                <a:latin typeface="Arial" pitchFamily="34" charset="0"/>
                <a:cs typeface="Arial" pitchFamily="34" charset="0"/>
              </a:rPr>
              <a:t>$160 billion tsunami.” </a:t>
            </a:r>
            <a:r>
              <a:rPr lang="en-US" dirty="0">
                <a:latin typeface="Arial" pitchFamily="34" charset="0"/>
                <a:cs typeface="Arial" pitchFamily="34" charset="0"/>
              </a:rPr>
              <a:t>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a:t>
            </a:r>
            <a:r>
              <a:rPr lang="en-US" dirty="0">
                <a:solidFill>
                  <a:srgbClr val="0070C0"/>
                </a:solidFill>
                <a:latin typeface="Arial" pitchFamily="34" charset="0"/>
                <a:cs typeface="Arial" pitchFamily="34" charset="0"/>
              </a:rPr>
              <a:t>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two little-known companies have a huge head start.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052513"/>
            <a:ext cx="7561263" cy="48021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endParaRPr lang="en-US" b="1" dirty="0">
              <a:latin typeface="Arial" pitchFamily="34" charset="0"/>
              <a:cs typeface="Arial" pitchFamily="34" charset="0"/>
            </a:endParaRPr>
          </a:p>
          <a:p>
            <a:pPr algn="ctr" fontAlgn="auto">
              <a:spcBef>
                <a:spcPts val="0"/>
              </a:spcBef>
              <a:spcAft>
                <a:spcPts val="0"/>
              </a:spcAft>
              <a:defRPr/>
            </a:pPr>
            <a:r>
              <a:rPr lang="en-US" b="1" dirty="0">
                <a:latin typeface="Arial" pitchFamily="34" charset="0"/>
                <a:cs typeface="Arial" pitchFamily="34" charset="0"/>
              </a:rPr>
              <a:t>THE DEATH OF THE </a:t>
            </a:r>
            <a:r>
              <a:rPr lang="en-US" b="1" dirty="0">
                <a:solidFill>
                  <a:srgbClr val="0070C0"/>
                </a:solidFill>
                <a:latin typeface="Arial" pitchFamily="34" charset="0"/>
                <a:cs typeface="Arial" pitchFamily="34" charset="0"/>
              </a:rPr>
              <a:t>PC</a:t>
            </a:r>
          </a:p>
          <a:p>
            <a:pPr algn="ctr" fontAlgn="auto">
              <a:spcBef>
                <a:spcPts val="0"/>
              </a:spcBef>
              <a:spcAft>
                <a:spcPts val="0"/>
              </a:spcAft>
              <a:defRPr/>
            </a:pPr>
            <a:endParaRPr lang="en-US" b="1"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The </a:t>
            </a:r>
            <a:r>
              <a:rPr lang="en-US" dirty="0">
                <a:solidFill>
                  <a:srgbClr val="0070C0"/>
                </a:solidFill>
                <a:latin typeface="Arial" pitchFamily="34" charset="0"/>
                <a:cs typeface="Arial" pitchFamily="34" charset="0"/>
              </a:rPr>
              <a:t>days</a:t>
            </a:r>
            <a:r>
              <a:rPr lang="en-US" dirty="0">
                <a:latin typeface="Arial" pitchFamily="34" charset="0"/>
                <a:cs typeface="Arial" pitchFamily="34" charset="0"/>
              </a:rPr>
              <a:t> of paying for costly </a:t>
            </a:r>
            <a:r>
              <a:rPr lang="en-US" dirty="0">
                <a:solidFill>
                  <a:srgbClr val="0070C0"/>
                </a:solidFill>
                <a:latin typeface="Arial" pitchFamily="34" charset="0"/>
                <a:cs typeface="Arial" pitchFamily="34" charset="0"/>
              </a:rPr>
              <a:t>software upgrades</a:t>
            </a:r>
            <a:r>
              <a:rPr lang="en-US" dirty="0">
                <a:latin typeface="Arial" pitchFamily="34" charset="0"/>
                <a:cs typeface="Arial" pitchFamily="34" charset="0"/>
              </a:rPr>
              <a:t> are </a:t>
            </a:r>
            <a:r>
              <a:rPr lang="en-US" dirty="0">
                <a:solidFill>
                  <a:srgbClr val="0070C0"/>
                </a:solidFill>
                <a:latin typeface="Arial" pitchFamily="34" charset="0"/>
                <a:cs typeface="Arial" pitchFamily="34" charset="0"/>
              </a:rPr>
              <a:t>numbered</a:t>
            </a:r>
            <a:r>
              <a:rPr lang="en-US" dirty="0">
                <a:latin typeface="Arial" pitchFamily="34" charset="0"/>
                <a:cs typeface="Arial" pitchFamily="34" charset="0"/>
              </a:rPr>
              <a:t>. The </a:t>
            </a:r>
            <a:r>
              <a:rPr lang="en-US" dirty="0">
                <a:solidFill>
                  <a:srgbClr val="0070C0"/>
                </a:solidFill>
                <a:latin typeface="Arial" pitchFamily="34" charset="0"/>
                <a:cs typeface="Arial" pitchFamily="34" charset="0"/>
              </a:rPr>
              <a:t>PC </a:t>
            </a:r>
            <a:r>
              <a:rPr lang="en-US" dirty="0">
                <a:latin typeface="Arial" pitchFamily="34" charset="0"/>
                <a:cs typeface="Arial" pitchFamily="34" charset="0"/>
              </a:rPr>
              <a:t>will soon be </a:t>
            </a:r>
            <a:r>
              <a:rPr lang="en-US" dirty="0">
                <a:solidFill>
                  <a:srgbClr val="0070C0"/>
                </a:solidFill>
                <a:latin typeface="Arial" pitchFamily="34" charset="0"/>
                <a:cs typeface="Arial" pitchFamily="34" charset="0"/>
              </a:rPr>
              <a:t>obsolete.</a:t>
            </a:r>
            <a:r>
              <a:rPr lang="en-US" dirty="0">
                <a:latin typeface="Arial" pitchFamily="34" charset="0"/>
                <a:cs typeface="Arial" pitchFamily="34" charset="0"/>
              </a:rPr>
              <a:t> And </a:t>
            </a:r>
            <a:r>
              <a:rPr lang="en-US" i="1" dirty="0" err="1">
                <a:latin typeface="Arial" pitchFamily="34" charset="0"/>
                <a:cs typeface="Arial" pitchFamily="34" charset="0"/>
              </a:rPr>
              <a:t>BusinessWeek</a:t>
            </a:r>
            <a:r>
              <a:rPr lang="en-US" i="1" dirty="0">
                <a:latin typeface="Arial" pitchFamily="34" charset="0"/>
                <a:cs typeface="Arial" pitchFamily="34" charset="0"/>
              </a:rPr>
              <a:t> </a:t>
            </a:r>
            <a:r>
              <a:rPr lang="en-US" dirty="0">
                <a:latin typeface="Arial" pitchFamily="34" charset="0"/>
                <a:cs typeface="Arial" pitchFamily="34" charset="0"/>
              </a:rPr>
              <a:t>reports </a:t>
            </a:r>
            <a:r>
              <a:rPr lang="en-US" dirty="0">
                <a:solidFill>
                  <a:srgbClr val="0070C0"/>
                </a:solidFill>
                <a:latin typeface="Arial" pitchFamily="34" charset="0"/>
                <a:cs typeface="Arial" pitchFamily="34" charset="0"/>
              </a:rPr>
              <a:t>70% of Americans </a:t>
            </a:r>
            <a:r>
              <a:rPr lang="en-US" dirty="0">
                <a:latin typeface="Arial" pitchFamily="34" charset="0"/>
                <a:cs typeface="Arial" pitchFamily="34" charset="0"/>
              </a:rPr>
              <a:t>are</a:t>
            </a:r>
          </a:p>
          <a:p>
            <a:pPr algn="just" fontAlgn="auto">
              <a:spcBef>
                <a:spcPts val="0"/>
              </a:spcBef>
              <a:spcAft>
                <a:spcPts val="0"/>
              </a:spcAft>
              <a:defRPr/>
            </a:pPr>
            <a:r>
              <a:rPr lang="en-US" dirty="0">
                <a:latin typeface="Arial" pitchFamily="34" charset="0"/>
                <a:cs typeface="Arial" pitchFamily="34" charset="0"/>
              </a:rPr>
              <a:t>already </a:t>
            </a:r>
            <a:r>
              <a:rPr lang="en-US" dirty="0">
                <a:solidFill>
                  <a:srgbClr val="0070C0"/>
                </a:solidFill>
                <a:latin typeface="Arial" pitchFamily="34" charset="0"/>
                <a:cs typeface="Arial" pitchFamily="34" charset="0"/>
              </a:rPr>
              <a:t>using the technology </a:t>
            </a:r>
            <a:r>
              <a:rPr lang="en-US" dirty="0">
                <a:latin typeface="Arial" pitchFamily="34" charset="0"/>
                <a:cs typeface="Arial" pitchFamily="34" charset="0"/>
              </a:rPr>
              <a:t>that will </a:t>
            </a:r>
            <a:r>
              <a:rPr lang="en-US" dirty="0">
                <a:solidFill>
                  <a:srgbClr val="0070C0"/>
                </a:solidFill>
                <a:latin typeface="Arial" pitchFamily="34" charset="0"/>
                <a:cs typeface="Arial" pitchFamily="34" charset="0"/>
              </a:rPr>
              <a:t>replace</a:t>
            </a:r>
            <a:r>
              <a:rPr lang="en-US" dirty="0">
                <a:latin typeface="Arial" pitchFamily="34" charset="0"/>
                <a:cs typeface="Arial" pitchFamily="34" charset="0"/>
              </a:rPr>
              <a:t> it. Merrill Lynch calls it “a </a:t>
            </a:r>
            <a:r>
              <a:rPr lang="en-US" dirty="0">
                <a:solidFill>
                  <a:srgbClr val="0070C0"/>
                </a:solidFill>
                <a:latin typeface="Arial" pitchFamily="34" charset="0"/>
                <a:cs typeface="Arial" pitchFamily="34" charset="0"/>
              </a:rPr>
              <a:t>$160 billion tsunami.” </a:t>
            </a:r>
            <a:r>
              <a:rPr lang="en-US" dirty="0">
                <a:latin typeface="Arial" pitchFamily="34" charset="0"/>
                <a:cs typeface="Arial" pitchFamily="34" charset="0"/>
              </a:rPr>
              <a:t>Computing giants including IBM, Yahoo!, and</a:t>
            </a:r>
          </a:p>
          <a:p>
            <a:pPr algn="just" fontAlgn="auto">
              <a:spcBef>
                <a:spcPts val="0"/>
              </a:spcBef>
              <a:spcAft>
                <a:spcPts val="0"/>
              </a:spcAft>
              <a:defRPr/>
            </a:pPr>
            <a:r>
              <a:rPr lang="en-US" dirty="0">
                <a:latin typeface="Arial" pitchFamily="34" charset="0"/>
                <a:cs typeface="Arial" pitchFamily="34" charset="0"/>
              </a:rPr>
              <a:t> Amazon are racing to be the first to cash in on this </a:t>
            </a:r>
            <a:r>
              <a:rPr lang="en-US" dirty="0">
                <a:solidFill>
                  <a:srgbClr val="0070C0"/>
                </a:solidFill>
                <a:latin typeface="Arial" pitchFamily="34" charset="0"/>
                <a:cs typeface="Arial" pitchFamily="34" charset="0"/>
              </a:rPr>
              <a:t>PC-killing revolution. </a:t>
            </a:r>
          </a:p>
          <a:p>
            <a:pPr algn="just" fontAlgn="auto">
              <a:spcBef>
                <a:spcPts val="0"/>
              </a:spcBef>
              <a:spcAft>
                <a:spcPts val="0"/>
              </a:spcAft>
              <a:defRPr/>
            </a:pPr>
            <a:endParaRPr lang="en-US" dirty="0">
              <a:latin typeface="Arial" pitchFamily="34" charset="0"/>
              <a:cs typeface="Arial" pitchFamily="34" charset="0"/>
            </a:endParaRPr>
          </a:p>
          <a:p>
            <a:pPr algn="just" fontAlgn="auto">
              <a:spcBef>
                <a:spcPts val="0"/>
              </a:spcBef>
              <a:spcAft>
                <a:spcPts val="0"/>
              </a:spcAft>
              <a:defRPr/>
            </a:pPr>
            <a:r>
              <a:rPr lang="en-US" dirty="0">
                <a:latin typeface="Arial" pitchFamily="34" charset="0"/>
                <a:cs typeface="Arial" pitchFamily="34" charset="0"/>
              </a:rPr>
              <a:t>Yet, </a:t>
            </a:r>
            <a:r>
              <a:rPr lang="en-US" dirty="0">
                <a:solidFill>
                  <a:srgbClr val="0070C0"/>
                </a:solidFill>
                <a:latin typeface="Arial" pitchFamily="34" charset="0"/>
                <a:cs typeface="Arial" pitchFamily="34" charset="0"/>
              </a:rPr>
              <a:t>two</a:t>
            </a:r>
            <a:r>
              <a:rPr lang="en-US" dirty="0">
                <a:latin typeface="Arial" pitchFamily="34" charset="0"/>
                <a:cs typeface="Arial" pitchFamily="34" charset="0"/>
              </a:rPr>
              <a:t> little-known </a:t>
            </a:r>
            <a:r>
              <a:rPr lang="en-US" dirty="0">
                <a:solidFill>
                  <a:srgbClr val="0070C0"/>
                </a:solidFill>
                <a:latin typeface="Arial" pitchFamily="34" charset="0"/>
                <a:cs typeface="Arial" pitchFamily="34" charset="0"/>
              </a:rPr>
              <a:t>companies</a:t>
            </a:r>
            <a:r>
              <a:rPr lang="en-US" dirty="0">
                <a:latin typeface="Arial" pitchFamily="34" charset="0"/>
                <a:cs typeface="Arial" pitchFamily="34" charset="0"/>
              </a:rPr>
              <a:t> have a huge </a:t>
            </a:r>
            <a:r>
              <a:rPr lang="en-US" dirty="0">
                <a:solidFill>
                  <a:srgbClr val="0070C0"/>
                </a:solidFill>
                <a:latin typeface="Arial" pitchFamily="34" charset="0"/>
                <a:cs typeface="Arial" pitchFamily="34" charset="0"/>
              </a:rPr>
              <a:t>head start</a:t>
            </a:r>
            <a:r>
              <a:rPr lang="en-US" dirty="0">
                <a:latin typeface="Arial" pitchFamily="34" charset="0"/>
                <a:cs typeface="Arial" pitchFamily="34" charset="0"/>
              </a:rPr>
              <a:t>. Get their names in a free report from The Motley Fool called, “The Two Words Bill Gates Doesn’t Want You to Hear…’</a:t>
            </a:r>
          </a:p>
          <a:p>
            <a:pPr fontAlgn="auto">
              <a:spcBef>
                <a:spcPts val="0"/>
              </a:spcBef>
              <a:spcAft>
                <a:spcPts val="0"/>
              </a:spcAft>
              <a:defRPr/>
            </a:pPr>
            <a:endParaRPr lang="pt-BR" dirty="0">
              <a:latin typeface="Arial" pitchFamily="34" charset="0"/>
              <a:cs typeface="Arial" pitchFamily="34" charset="0"/>
            </a:endParaRPr>
          </a:p>
          <a:p>
            <a:pPr algn="ctr" fontAlgn="auto">
              <a:spcBef>
                <a:spcPts val="0"/>
              </a:spcBef>
              <a:spcAft>
                <a:spcPts val="0"/>
              </a:spcAft>
              <a:defRPr/>
            </a:pPr>
            <a:r>
              <a:rPr lang="pt-BR" u="sng" dirty="0">
                <a:latin typeface="Arial" pitchFamily="34" charset="0"/>
                <a:cs typeface="Arial" pitchFamily="34" charset="0"/>
              </a:rPr>
              <a:t>Click here for intant access to this FREE report!</a:t>
            </a:r>
          </a:p>
          <a:p>
            <a:pPr algn="ctr" fontAlgn="auto">
              <a:spcBef>
                <a:spcPts val="0"/>
              </a:spcBef>
              <a:spcAft>
                <a:spcPts val="0"/>
              </a:spcAft>
              <a:defRPr/>
            </a:pPr>
            <a:endParaRPr lang="pt-BR" u="sng" dirty="0">
              <a:latin typeface="Arial" pitchFamily="34" charset="0"/>
              <a:cs typeface="Arial" pitchFamily="34" charset="0"/>
            </a:endParaRPr>
          </a:p>
          <a:p>
            <a:pPr algn="ctr" fontAlgn="auto">
              <a:spcBef>
                <a:spcPts val="0"/>
              </a:spcBef>
              <a:spcAft>
                <a:spcPts val="0"/>
              </a:spcAft>
              <a:defRPr/>
            </a:pPr>
            <a:r>
              <a:rPr lang="pt-BR" dirty="0">
                <a:latin typeface="Arial" pitchFamily="34" charset="0"/>
                <a:cs typeface="Arial" pitchFamily="34" charset="0"/>
              </a:rPr>
              <a:t>Brought to you by the Motley Fool</a:t>
            </a:r>
            <a:endParaRPr lang="en-US" dirty="0">
              <a:latin typeface="Arial" pitchFamily="34" charset="0"/>
              <a:cs typeface="Arial" pitchFamily="34" charset="0"/>
            </a:endParaRPr>
          </a:p>
          <a:p>
            <a:pPr fontAlgn="auto">
              <a:spcBef>
                <a:spcPts val="0"/>
              </a:spcBef>
              <a:spcAft>
                <a:spcPts val="0"/>
              </a:spcAft>
              <a:defRPr/>
            </a:pPr>
            <a:endParaRPr lang="en-US" i="1" dirty="0">
              <a:latin typeface="Arial" pitchFamily="34" charset="0"/>
              <a:cs typeface="Arial"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92150"/>
            <a:ext cx="8229600" cy="5314950"/>
          </a:xfrm>
        </p:spPr>
        <p:txBody>
          <a:bodyPr>
            <a:normAutofit fontScale="62500" lnSpcReduction="20000"/>
          </a:bodyPr>
          <a:lstStyle/>
          <a:p>
            <a:pPr marL="365760" indent="-256032" eaLnBrk="1" fontAlgn="auto" hangingPunct="1">
              <a:spcAft>
                <a:spcPts val="0"/>
              </a:spcAft>
              <a:buFont typeface="Wingdings 3"/>
              <a:buNone/>
              <a:defRPr/>
            </a:pPr>
            <a:endParaRPr lang="pt-BR" dirty="0">
              <a:latin typeface="Arial" pitchFamily="34" charset="0"/>
              <a:cs typeface="Arial" pitchFamily="34" charset="0"/>
            </a:endParaRPr>
          </a:p>
          <a:p>
            <a:pPr marL="365760" indent="-256032" eaLnBrk="1" fontAlgn="auto" hangingPunct="1">
              <a:spcAft>
                <a:spcPts val="0"/>
              </a:spcAft>
              <a:buFont typeface="Wingdings 3"/>
              <a:buChar char=""/>
              <a:defRPr/>
            </a:pPr>
            <a:endParaRPr lang="pt-BR" dirty="0"/>
          </a:p>
          <a:p>
            <a:pPr marL="365760" indent="-256032" eaLnBrk="1" fontAlgn="auto" hangingPunct="1">
              <a:spcAft>
                <a:spcPts val="0"/>
              </a:spcAft>
              <a:buFont typeface="Wingdings 3"/>
              <a:buNone/>
              <a:defRPr/>
            </a:pPr>
            <a:r>
              <a:rPr lang="pt-BR" dirty="0"/>
              <a:t>Ao optar por ler a reportagem completa sobre o assunto</a:t>
            </a:r>
          </a:p>
          <a:p>
            <a:pPr marL="365760" indent="-256032" eaLnBrk="1" fontAlgn="auto" hangingPunct="1">
              <a:spcAft>
                <a:spcPts val="0"/>
              </a:spcAft>
              <a:buFont typeface="Wingdings 3"/>
              <a:buNone/>
              <a:defRPr/>
            </a:pPr>
            <a:r>
              <a:rPr lang="pt-BR" dirty="0"/>
              <a:t>anunciado, tem-se acesso a duas palavras que Bill Gates</a:t>
            </a:r>
          </a:p>
          <a:p>
            <a:pPr marL="365760" indent="-256032" eaLnBrk="1" fontAlgn="auto" hangingPunct="1">
              <a:spcAft>
                <a:spcPts val="0"/>
              </a:spcAft>
              <a:buFont typeface="Wingdings 3"/>
              <a:buNone/>
              <a:defRPr/>
            </a:pPr>
            <a:r>
              <a:rPr lang="pt-BR" dirty="0"/>
              <a:t>não quer que o leitor conheça e que se referem</a:t>
            </a:r>
          </a:p>
          <a:p>
            <a:pPr marL="365760" indent="-256032" eaLnBrk="1" fontAlgn="auto" hangingPunct="1">
              <a:spcAft>
                <a:spcPts val="0"/>
              </a:spcAft>
              <a:buFont typeface="Wingdings 3"/>
              <a:buNone/>
              <a:defRPr/>
            </a:pPr>
            <a:endParaRPr lang="pt-BR" dirty="0"/>
          </a:p>
          <a:p>
            <a:pPr marL="365760" indent="-256032" eaLnBrk="1" fontAlgn="auto" hangingPunct="1">
              <a:spcAft>
                <a:spcPts val="0"/>
              </a:spcAft>
              <a:buFont typeface="Wingdings 3"/>
              <a:buNone/>
              <a:defRPr/>
            </a:pPr>
            <a:r>
              <a:rPr lang="pt-BR" dirty="0"/>
              <a:t>(a) aos responsáveis pela divulgação desta informação</a:t>
            </a:r>
          </a:p>
          <a:p>
            <a:pPr marL="365760" indent="-256032" eaLnBrk="1" fontAlgn="auto" hangingPunct="1">
              <a:spcAft>
                <a:spcPts val="0"/>
              </a:spcAft>
              <a:buFont typeface="Wingdings 3"/>
              <a:buNone/>
              <a:defRPr/>
            </a:pPr>
            <a:r>
              <a:rPr lang="en-US" dirty="0"/>
              <a:t>     </a:t>
            </a:r>
            <a:r>
              <a:rPr lang="en-US" dirty="0" err="1"/>
              <a:t>na</a:t>
            </a:r>
            <a:r>
              <a:rPr lang="en-US" dirty="0"/>
              <a:t> internet.</a:t>
            </a:r>
          </a:p>
          <a:p>
            <a:pPr marL="365760" indent="-256032" eaLnBrk="1" fontAlgn="auto" hangingPunct="1">
              <a:spcAft>
                <a:spcPts val="0"/>
              </a:spcAft>
              <a:buFont typeface="Wingdings 3"/>
              <a:buNone/>
              <a:defRPr/>
            </a:pPr>
            <a:r>
              <a:rPr lang="pt-BR" dirty="0"/>
              <a:t>(b) às marcas mais importantes de microcomputadores</a:t>
            </a:r>
          </a:p>
          <a:p>
            <a:pPr marL="365760" indent="-256032" eaLnBrk="1" fontAlgn="auto" hangingPunct="1">
              <a:spcAft>
                <a:spcPts val="0"/>
              </a:spcAft>
              <a:buFont typeface="Wingdings 3"/>
              <a:buNone/>
              <a:defRPr/>
            </a:pPr>
            <a:r>
              <a:rPr lang="en-US" dirty="0"/>
              <a:t>     do </a:t>
            </a:r>
            <a:r>
              <a:rPr lang="en-US" dirty="0" err="1"/>
              <a:t>mercado</a:t>
            </a:r>
            <a:r>
              <a:rPr lang="en-US" dirty="0"/>
              <a:t>.</a:t>
            </a:r>
          </a:p>
          <a:p>
            <a:pPr marL="365760" indent="-256032" eaLnBrk="1" fontAlgn="auto" hangingPunct="1">
              <a:spcAft>
                <a:spcPts val="0"/>
              </a:spcAft>
              <a:buFont typeface="Wingdings 3"/>
              <a:buNone/>
              <a:defRPr/>
            </a:pPr>
            <a:r>
              <a:rPr lang="pt-BR" dirty="0"/>
              <a:t>(c) aos nomes dos americanos que inventaram a </a:t>
            </a:r>
            <a:r>
              <a:rPr lang="en-US" dirty="0" err="1"/>
              <a:t>suposta</a:t>
            </a:r>
            <a:r>
              <a:rPr lang="en-US" dirty="0"/>
              <a:t>                 </a:t>
            </a:r>
            <a:r>
              <a:rPr lang="en-US" dirty="0" err="1"/>
              <a:t>tecnologia</a:t>
            </a:r>
            <a:endParaRPr lang="en-US" dirty="0"/>
          </a:p>
          <a:p>
            <a:pPr marL="365760" indent="-256032" eaLnBrk="1" fontAlgn="auto" hangingPunct="1">
              <a:spcAft>
                <a:spcPts val="0"/>
              </a:spcAft>
              <a:buFont typeface="Wingdings 3"/>
              <a:buNone/>
              <a:defRPr/>
            </a:pPr>
            <a:r>
              <a:rPr lang="pt-BR" dirty="0"/>
              <a:t>(d) aos sites a internet pelos quais o produto já pode</a:t>
            </a:r>
          </a:p>
          <a:p>
            <a:pPr marL="365760" indent="-256032" eaLnBrk="1" fontAlgn="auto" hangingPunct="1">
              <a:spcAft>
                <a:spcPts val="0"/>
              </a:spcAft>
              <a:buFont typeface="Wingdings 3"/>
              <a:buNone/>
              <a:defRPr/>
            </a:pPr>
            <a:r>
              <a:rPr lang="en-US" dirty="0"/>
              <a:t>     ser </a:t>
            </a:r>
            <a:r>
              <a:rPr lang="en-US" dirty="0" err="1"/>
              <a:t>conhecido</a:t>
            </a:r>
            <a:r>
              <a:rPr lang="en-US" dirty="0"/>
              <a:t>.</a:t>
            </a:r>
          </a:p>
          <a:p>
            <a:pPr marL="365760" indent="-256032" eaLnBrk="1" fontAlgn="auto" hangingPunct="1">
              <a:spcAft>
                <a:spcPts val="0"/>
              </a:spcAft>
              <a:buFont typeface="Wingdings 3"/>
              <a:buNone/>
              <a:defRPr/>
            </a:pPr>
            <a:r>
              <a:rPr lang="pt-BR" dirty="0"/>
              <a:t>(e) às empresas que levam vantagem para serem suas</a:t>
            </a:r>
          </a:p>
          <a:p>
            <a:pPr marL="365760" indent="-256032" eaLnBrk="1" fontAlgn="auto" hangingPunct="1">
              <a:spcAft>
                <a:spcPts val="0"/>
              </a:spcAft>
              <a:buFont typeface="Wingdings 3"/>
              <a:buNone/>
              <a:defRPr/>
            </a:pPr>
            <a:r>
              <a:rPr lang="en-US" dirty="0"/>
              <a:t>     </a:t>
            </a:r>
            <a:r>
              <a:rPr lang="en-US" dirty="0" err="1"/>
              <a:t>concorrentes</a:t>
            </a:r>
            <a:r>
              <a:rPr lang="en-US" dirty="0"/>
              <a:t>.</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92150"/>
            <a:ext cx="8229600" cy="5314950"/>
          </a:xfrm>
        </p:spPr>
        <p:txBody>
          <a:bodyPr>
            <a:normAutofit fontScale="70000" lnSpcReduction="20000"/>
          </a:bodyPr>
          <a:lstStyle/>
          <a:p>
            <a:pPr marL="365760" indent="-256032" eaLnBrk="1" fontAlgn="auto" hangingPunct="1">
              <a:spcAft>
                <a:spcPts val="0"/>
              </a:spcAft>
              <a:buFont typeface="Wingdings 3"/>
              <a:buNone/>
              <a:defRPr/>
            </a:pPr>
            <a:endParaRPr lang="pt-BR" dirty="0">
              <a:latin typeface="Arial" pitchFamily="34" charset="0"/>
              <a:cs typeface="Arial" pitchFamily="34" charset="0"/>
            </a:endParaRPr>
          </a:p>
          <a:p>
            <a:pPr marL="365760" indent="-256032" eaLnBrk="1" fontAlgn="auto" hangingPunct="1">
              <a:spcAft>
                <a:spcPts val="0"/>
              </a:spcAft>
              <a:buFont typeface="Wingdings 3"/>
              <a:buChar char=""/>
              <a:defRPr/>
            </a:pPr>
            <a:endParaRPr lang="pt-BR" dirty="0"/>
          </a:p>
          <a:p>
            <a:pPr marL="365760" indent="-256032" eaLnBrk="1" fontAlgn="auto" hangingPunct="1">
              <a:spcAft>
                <a:spcPts val="0"/>
              </a:spcAft>
              <a:buFont typeface="Wingdings 3"/>
              <a:buNone/>
              <a:defRPr/>
            </a:pPr>
            <a:r>
              <a:rPr lang="pt-BR" dirty="0"/>
              <a:t>Ao optar por ler a reportagem completa sobre o assunto</a:t>
            </a:r>
          </a:p>
          <a:p>
            <a:pPr marL="365760" indent="-256032" eaLnBrk="1" fontAlgn="auto" hangingPunct="1">
              <a:spcAft>
                <a:spcPts val="0"/>
              </a:spcAft>
              <a:buFont typeface="Wingdings 3"/>
              <a:buNone/>
              <a:defRPr/>
            </a:pPr>
            <a:r>
              <a:rPr lang="pt-BR" dirty="0"/>
              <a:t>anunciado, tem-se acesso a duas palavras que Bill Gates</a:t>
            </a:r>
          </a:p>
          <a:p>
            <a:pPr marL="365760" indent="-256032" eaLnBrk="1" fontAlgn="auto" hangingPunct="1">
              <a:spcAft>
                <a:spcPts val="0"/>
              </a:spcAft>
              <a:buFont typeface="Wingdings 3"/>
              <a:buNone/>
              <a:defRPr/>
            </a:pPr>
            <a:r>
              <a:rPr lang="pt-BR" dirty="0"/>
              <a:t>não quer que o leitor conheça e que se referem</a:t>
            </a:r>
          </a:p>
          <a:p>
            <a:pPr marL="365760" indent="-256032" eaLnBrk="1" fontAlgn="auto" hangingPunct="1">
              <a:spcAft>
                <a:spcPts val="0"/>
              </a:spcAft>
              <a:buFont typeface="Wingdings 3"/>
              <a:buNone/>
              <a:defRPr/>
            </a:pPr>
            <a:endParaRPr lang="pt-BR" dirty="0"/>
          </a:p>
          <a:p>
            <a:pPr marL="365760" indent="-256032" eaLnBrk="1" fontAlgn="auto" hangingPunct="1">
              <a:spcAft>
                <a:spcPts val="0"/>
              </a:spcAft>
              <a:buFont typeface="Wingdings 3"/>
              <a:buNone/>
              <a:defRPr/>
            </a:pPr>
            <a:r>
              <a:rPr lang="pt-BR" dirty="0"/>
              <a:t>(a) aos responsáveis pela divulgação desta informação</a:t>
            </a:r>
          </a:p>
          <a:p>
            <a:pPr marL="365760" indent="-256032" eaLnBrk="1" fontAlgn="auto" hangingPunct="1">
              <a:spcAft>
                <a:spcPts val="0"/>
              </a:spcAft>
              <a:buFont typeface="Wingdings 3"/>
              <a:buNone/>
              <a:defRPr/>
            </a:pPr>
            <a:r>
              <a:rPr lang="en-US" dirty="0"/>
              <a:t>     </a:t>
            </a:r>
            <a:r>
              <a:rPr lang="en-US" dirty="0" err="1"/>
              <a:t>na</a:t>
            </a:r>
            <a:r>
              <a:rPr lang="en-US" dirty="0"/>
              <a:t> internet.</a:t>
            </a:r>
          </a:p>
          <a:p>
            <a:pPr marL="365760" indent="-256032" eaLnBrk="1" fontAlgn="auto" hangingPunct="1">
              <a:spcAft>
                <a:spcPts val="0"/>
              </a:spcAft>
              <a:buFont typeface="Wingdings 3"/>
              <a:buNone/>
              <a:defRPr/>
            </a:pPr>
            <a:r>
              <a:rPr lang="pt-BR" dirty="0"/>
              <a:t>(b) às marcas mais importantes de microcomputadores</a:t>
            </a:r>
          </a:p>
          <a:p>
            <a:pPr marL="365760" indent="-256032" eaLnBrk="1" fontAlgn="auto" hangingPunct="1">
              <a:spcAft>
                <a:spcPts val="0"/>
              </a:spcAft>
              <a:buFont typeface="Wingdings 3"/>
              <a:buNone/>
              <a:defRPr/>
            </a:pPr>
            <a:r>
              <a:rPr lang="en-US" dirty="0"/>
              <a:t>     do </a:t>
            </a:r>
            <a:r>
              <a:rPr lang="en-US" dirty="0" err="1"/>
              <a:t>mercado</a:t>
            </a:r>
            <a:r>
              <a:rPr lang="en-US" dirty="0"/>
              <a:t>.</a:t>
            </a:r>
          </a:p>
          <a:p>
            <a:pPr marL="365760" indent="-256032" eaLnBrk="1" fontAlgn="auto" hangingPunct="1">
              <a:spcAft>
                <a:spcPts val="0"/>
              </a:spcAft>
              <a:buFont typeface="Wingdings 3"/>
              <a:buNone/>
              <a:defRPr/>
            </a:pPr>
            <a:r>
              <a:rPr lang="pt-BR" dirty="0"/>
              <a:t>(c) aos nomes dos americanos que inventaram a </a:t>
            </a:r>
            <a:r>
              <a:rPr lang="en-US" dirty="0" err="1"/>
              <a:t>suposta</a:t>
            </a:r>
            <a:r>
              <a:rPr lang="en-US" dirty="0"/>
              <a:t> </a:t>
            </a:r>
            <a:r>
              <a:rPr lang="en-US" dirty="0" err="1"/>
              <a:t>tecnologia</a:t>
            </a:r>
            <a:endParaRPr lang="en-US" dirty="0"/>
          </a:p>
          <a:p>
            <a:pPr marL="365760" indent="-256032" eaLnBrk="1" fontAlgn="auto" hangingPunct="1">
              <a:spcAft>
                <a:spcPts val="0"/>
              </a:spcAft>
              <a:buFont typeface="Wingdings 3"/>
              <a:buNone/>
              <a:defRPr/>
            </a:pPr>
            <a:r>
              <a:rPr lang="pt-BR" dirty="0"/>
              <a:t>(d) aos sites a internet pelos quais o produto já pode</a:t>
            </a:r>
          </a:p>
          <a:p>
            <a:pPr marL="365760" indent="-256032" eaLnBrk="1" fontAlgn="auto" hangingPunct="1">
              <a:spcAft>
                <a:spcPts val="0"/>
              </a:spcAft>
              <a:buFont typeface="Wingdings 3"/>
              <a:buNone/>
              <a:defRPr/>
            </a:pPr>
            <a:r>
              <a:rPr lang="en-US" dirty="0"/>
              <a:t>     ser </a:t>
            </a:r>
            <a:r>
              <a:rPr lang="en-US" dirty="0" err="1"/>
              <a:t>conhecido</a:t>
            </a:r>
            <a:r>
              <a:rPr lang="en-US" dirty="0"/>
              <a:t>.</a:t>
            </a:r>
          </a:p>
          <a:p>
            <a:pPr marL="365760" indent="-256032" eaLnBrk="1" fontAlgn="auto" hangingPunct="1">
              <a:spcAft>
                <a:spcPts val="0"/>
              </a:spcAft>
              <a:buFont typeface="Wingdings 3"/>
              <a:buNone/>
              <a:defRPr/>
            </a:pPr>
            <a:r>
              <a:rPr lang="pt-BR" dirty="0">
                <a:solidFill>
                  <a:srgbClr val="FF0000"/>
                </a:solidFill>
              </a:rPr>
              <a:t>(e) às empresas que levam vantagem para serem suas</a:t>
            </a:r>
          </a:p>
          <a:p>
            <a:pPr marL="365760" indent="-256032" eaLnBrk="1" fontAlgn="auto" hangingPunct="1">
              <a:spcAft>
                <a:spcPts val="0"/>
              </a:spcAft>
              <a:buFont typeface="Wingdings 3"/>
              <a:buNone/>
              <a:defRPr/>
            </a:pPr>
            <a:r>
              <a:rPr lang="en-US" dirty="0">
                <a:solidFill>
                  <a:srgbClr val="FF0000"/>
                </a:solidFill>
              </a:rPr>
              <a:t>     </a:t>
            </a:r>
            <a:r>
              <a:rPr lang="en-US" dirty="0" err="1">
                <a:solidFill>
                  <a:srgbClr val="FF0000"/>
                </a:solidFill>
              </a:rPr>
              <a:t>concorrentes</a:t>
            </a:r>
            <a:r>
              <a:rPr lang="en-US" dirty="0">
                <a:solidFill>
                  <a:srgbClr val="FF0000"/>
                </a:solidFill>
              </a:rPr>
              <a:t>.</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idx="1"/>
          </p:nvPr>
        </p:nvPicPr>
        <p:blipFill>
          <a:blip r:embed="rId2" cstate="print"/>
          <a:srcRect/>
          <a:stretch>
            <a:fillRect/>
          </a:stretch>
        </p:blipFill>
        <p:spPr>
          <a:xfrm>
            <a:off x="2273300" y="703263"/>
            <a:ext cx="5827713" cy="5605462"/>
          </a:xfrm>
          <a:noFill/>
        </p:spPr>
      </p:pic>
      <p:sp>
        <p:nvSpPr>
          <p:cNvPr id="58371" name="TextBox 4"/>
          <p:cNvSpPr txBox="1">
            <a:spLocks noChangeArrowheads="1"/>
          </p:cNvSpPr>
          <p:nvPr/>
        </p:nvSpPr>
        <p:spPr bwMode="auto">
          <a:xfrm>
            <a:off x="827088" y="549275"/>
            <a:ext cx="1728787" cy="400050"/>
          </a:xfrm>
          <a:prstGeom prst="rect">
            <a:avLst/>
          </a:prstGeom>
          <a:noFill/>
          <a:ln w="9525">
            <a:noFill/>
            <a:miter lim="800000"/>
            <a:headEnd/>
            <a:tailEnd/>
          </a:ln>
        </p:spPr>
        <p:txBody>
          <a:bodyPr>
            <a:spAutoFit/>
          </a:bodyPr>
          <a:lstStyle/>
          <a:p>
            <a:r>
              <a:rPr lang="pt-BR" altLang="pt-BR" sz="2000" b="1"/>
              <a:t>Questão 94</a:t>
            </a:r>
            <a:endParaRPr lang="en-US" altLang="pt-BR" sz="2000" b="1"/>
          </a:p>
        </p:txBody>
      </p:sp>
      <p:sp>
        <p:nvSpPr>
          <p:cNvPr id="58372" name="TextBox 5"/>
          <p:cNvSpPr txBox="1">
            <a:spLocks noChangeArrowheads="1"/>
          </p:cNvSpPr>
          <p:nvPr/>
        </p:nvSpPr>
        <p:spPr bwMode="auto">
          <a:xfrm>
            <a:off x="3635375" y="260350"/>
            <a:ext cx="2736850" cy="369888"/>
          </a:xfrm>
          <a:prstGeom prst="rect">
            <a:avLst/>
          </a:prstGeom>
          <a:noFill/>
          <a:ln w="9525">
            <a:noFill/>
            <a:miter lim="800000"/>
            <a:headEnd/>
            <a:tailEnd/>
          </a:ln>
        </p:spPr>
        <p:txBody>
          <a:bodyPr>
            <a:spAutoFit/>
          </a:bodyPr>
          <a:lstStyle/>
          <a:p>
            <a:pPr algn="ctr"/>
            <a:r>
              <a:rPr lang="pt-BR" altLang="pt-BR">
                <a:latin typeface="Lucida Sans Unicode" pitchFamily="34" charset="0"/>
              </a:rPr>
              <a:t> Milleniun Goals</a:t>
            </a:r>
            <a:endParaRPr lang="en-US" altLang="pt-BR">
              <a:latin typeface="Lucida Sans Unicode"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755650" y="549275"/>
            <a:ext cx="7848600" cy="1476375"/>
          </a:xfrm>
          <a:prstGeom prst="rect">
            <a:avLst/>
          </a:prstGeom>
          <a:noFill/>
          <a:ln w="9525">
            <a:noFill/>
            <a:miter lim="800000"/>
            <a:headEnd/>
            <a:tailEnd/>
          </a:ln>
        </p:spPr>
        <p:txBody>
          <a:bodyPr>
            <a:spAutoFit/>
          </a:bodyPr>
          <a:lstStyle/>
          <a:p>
            <a:pPr algn="just"/>
            <a:r>
              <a:rPr lang="pt-BR" altLang="pt-BR">
                <a:latin typeface="Lucida Sans Unicode" pitchFamily="34" charset="0"/>
              </a:rPr>
              <a:t>Definida pelos países membros da Organização das Nações Unidas e por organizações internacionais, as metas de desenvolvimento do milênio envolvem oito objetivos a serem alcançados até 2015. Apesar da diversidade cultural, esses objetivos, mostrados na imagem, são comuns ao mundo todo, sendo dois deles:</a:t>
            </a:r>
            <a:endParaRPr lang="en-US" altLang="pt-BR">
              <a:latin typeface="Lucida Sans Unicode"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755650" y="549275"/>
            <a:ext cx="7848600" cy="1476375"/>
          </a:xfrm>
          <a:prstGeom prst="rect">
            <a:avLst/>
          </a:prstGeom>
          <a:noFill/>
          <a:ln w="9525">
            <a:noFill/>
            <a:miter lim="800000"/>
            <a:headEnd/>
            <a:tailEnd/>
          </a:ln>
        </p:spPr>
        <p:txBody>
          <a:bodyPr>
            <a:spAutoFit/>
          </a:bodyPr>
          <a:lstStyle/>
          <a:p>
            <a:pPr algn="just"/>
            <a:r>
              <a:rPr lang="pt-BR" altLang="pt-BR">
                <a:latin typeface="Lucida Sans Unicode" pitchFamily="34" charset="0"/>
              </a:rPr>
              <a:t>Definida pelos países membros da Organização das Nações Unidas e por organizações internacionais, as metas de desenvolvimento do milênio envolvem oito objetivos a serem alcançados até 2015. Apesar da diversidade cultural, esses objetivos, mostrados na imagem, são comuns ao mundo todo, sendo dois deles:</a:t>
            </a:r>
            <a:endParaRPr lang="en-US" altLang="pt-BR">
              <a:latin typeface="Lucida Sans Unicode" pitchFamily="34" charset="0"/>
            </a:endParaRPr>
          </a:p>
        </p:txBody>
      </p:sp>
      <p:sp>
        <p:nvSpPr>
          <p:cNvPr id="60419" name="TextBox 2"/>
          <p:cNvSpPr txBox="1">
            <a:spLocks noChangeArrowheads="1"/>
          </p:cNvSpPr>
          <p:nvPr/>
        </p:nvSpPr>
        <p:spPr bwMode="auto">
          <a:xfrm>
            <a:off x="900113" y="2636838"/>
            <a:ext cx="7775575" cy="2586037"/>
          </a:xfrm>
          <a:prstGeom prst="rect">
            <a:avLst/>
          </a:prstGeom>
          <a:noFill/>
          <a:ln w="9525">
            <a:noFill/>
            <a:miter lim="800000"/>
            <a:headEnd/>
            <a:tailEnd/>
          </a:ln>
        </p:spPr>
        <p:txBody>
          <a:bodyPr>
            <a:spAutoFit/>
          </a:bodyPr>
          <a:lstStyle/>
          <a:p>
            <a:r>
              <a:rPr lang="pt-BR" altLang="pt-BR">
                <a:latin typeface="Lucida Sans Unicode" pitchFamily="34" charset="0"/>
              </a:rPr>
              <a:t>(a) O combate à AIDS e a melhoria do ensino universitário.</a:t>
            </a:r>
          </a:p>
          <a:p>
            <a:r>
              <a:rPr lang="pt-BR" altLang="pt-BR">
                <a:latin typeface="Lucida Sans Unicode" pitchFamily="34" charset="0"/>
              </a:rPr>
              <a:t>(b) A redução da mortalidade adulta e a criação de parcerias globais.</a:t>
            </a:r>
          </a:p>
          <a:p>
            <a:r>
              <a:rPr lang="pt-BR" altLang="pt-BR">
                <a:latin typeface="Lucida Sans Unicode" pitchFamily="34" charset="0"/>
              </a:rPr>
              <a:t>(c) A promoção da igualdade de gêneros e a erradicação da pobreza.</a:t>
            </a:r>
          </a:p>
          <a:p>
            <a:r>
              <a:rPr lang="pt-BR" altLang="pt-BR">
                <a:latin typeface="Lucida Sans Unicode" pitchFamily="34" charset="0"/>
              </a:rPr>
              <a:t>(d) A parceria global para o desenvolvimento e a valorização das crianças.</a:t>
            </a:r>
          </a:p>
          <a:p>
            <a:r>
              <a:rPr lang="pt-BR" altLang="pt-BR">
                <a:latin typeface="Lucida Sans Unicode" pitchFamily="34" charset="0"/>
              </a:rPr>
              <a:t>(e) A garantia da sustentabilidade ambiental e combate ao trabalho infantil.</a:t>
            </a:r>
            <a:endParaRPr lang="en-US" altLang="pt-BR">
              <a:latin typeface="Lucida Sans Unicode" pitchFamily="34"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755650" y="549275"/>
            <a:ext cx="7848600" cy="1476375"/>
          </a:xfrm>
          <a:prstGeom prst="rect">
            <a:avLst/>
          </a:prstGeom>
          <a:noFill/>
          <a:ln w="9525">
            <a:noFill/>
            <a:miter lim="800000"/>
            <a:headEnd/>
            <a:tailEnd/>
          </a:ln>
        </p:spPr>
        <p:txBody>
          <a:bodyPr>
            <a:spAutoFit/>
          </a:bodyPr>
          <a:lstStyle/>
          <a:p>
            <a:pPr algn="just"/>
            <a:r>
              <a:rPr lang="pt-BR" altLang="pt-BR">
                <a:latin typeface="Lucida Sans Unicode" pitchFamily="34" charset="0"/>
              </a:rPr>
              <a:t>Definida pelos países membros da Organização das Nações Unidas e por organizações internacionais, as metas de desenvolvimento do milênio envolvem oito objetivos a serem alcançados até 2015. Apesar da diversidade cultural, esses objetivos, mostrados na imagem, são comuns ao mundo todo, sendo dois deles:</a:t>
            </a:r>
            <a:endParaRPr lang="en-US" altLang="pt-BR">
              <a:latin typeface="Lucida Sans Unicode" pitchFamily="34" charset="0"/>
            </a:endParaRPr>
          </a:p>
        </p:txBody>
      </p:sp>
      <p:sp>
        <p:nvSpPr>
          <p:cNvPr id="61443" name="TextBox 2"/>
          <p:cNvSpPr txBox="1">
            <a:spLocks noChangeArrowheads="1"/>
          </p:cNvSpPr>
          <p:nvPr/>
        </p:nvSpPr>
        <p:spPr bwMode="auto">
          <a:xfrm>
            <a:off x="900113" y="2636838"/>
            <a:ext cx="7775575" cy="2586037"/>
          </a:xfrm>
          <a:prstGeom prst="rect">
            <a:avLst/>
          </a:prstGeom>
          <a:noFill/>
          <a:ln w="9525">
            <a:noFill/>
            <a:miter lim="800000"/>
            <a:headEnd/>
            <a:tailEnd/>
          </a:ln>
        </p:spPr>
        <p:txBody>
          <a:bodyPr>
            <a:spAutoFit/>
          </a:bodyPr>
          <a:lstStyle/>
          <a:p>
            <a:r>
              <a:rPr lang="pt-BR" altLang="pt-BR">
                <a:latin typeface="Lucida Sans Unicode" pitchFamily="34" charset="0"/>
              </a:rPr>
              <a:t>(a) O combate à AIDS e a melhoria do ensino universitário.</a:t>
            </a:r>
          </a:p>
          <a:p>
            <a:r>
              <a:rPr lang="pt-BR" altLang="pt-BR">
                <a:latin typeface="Lucida Sans Unicode" pitchFamily="34" charset="0"/>
              </a:rPr>
              <a:t>(b) A redução da mortalidade adulta e a criação de parcerias globais.</a:t>
            </a:r>
          </a:p>
          <a:p>
            <a:r>
              <a:rPr lang="pt-BR" altLang="pt-BR">
                <a:solidFill>
                  <a:srgbClr val="FF0000"/>
                </a:solidFill>
                <a:latin typeface="Lucida Sans Unicode" pitchFamily="34" charset="0"/>
              </a:rPr>
              <a:t>(c) A promoção da igualdade de gêneros e a erradicação da pobreza.</a:t>
            </a:r>
          </a:p>
          <a:p>
            <a:r>
              <a:rPr lang="pt-BR" altLang="pt-BR">
                <a:latin typeface="Lucida Sans Unicode" pitchFamily="34" charset="0"/>
              </a:rPr>
              <a:t>(d) A parceria global para o desenvolvimento e a valorização das crianças.</a:t>
            </a:r>
          </a:p>
          <a:p>
            <a:r>
              <a:rPr lang="pt-BR" altLang="pt-BR">
                <a:latin typeface="Lucida Sans Unicode" pitchFamily="34" charset="0"/>
              </a:rPr>
              <a:t>(e) A garantia da sustentabilidade ambiental e combate ao trabalho infantil.</a:t>
            </a:r>
            <a:endParaRPr lang="en-US" altLang="pt-BR">
              <a:latin typeface="Lucida Sans Unicode" pitchFamily="34"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3"/>
          <p:cNvSpPr txBox="1">
            <a:spLocks noChangeArrowheads="1"/>
          </p:cNvSpPr>
          <p:nvPr/>
        </p:nvSpPr>
        <p:spPr bwMode="auto">
          <a:xfrm>
            <a:off x="468313" y="333375"/>
            <a:ext cx="1655762" cy="400050"/>
          </a:xfrm>
          <a:prstGeom prst="rect">
            <a:avLst/>
          </a:prstGeom>
          <a:noFill/>
          <a:ln w="9525">
            <a:noFill/>
            <a:miter lim="800000"/>
            <a:headEnd/>
            <a:tailEnd/>
          </a:ln>
        </p:spPr>
        <p:txBody>
          <a:bodyPr>
            <a:spAutoFit/>
          </a:bodyPr>
          <a:lstStyle/>
          <a:p>
            <a:r>
              <a:rPr lang="pt-BR" altLang="pt-BR" sz="2000"/>
              <a:t>Questão 95</a:t>
            </a:r>
            <a:endParaRPr lang="en-US" altLang="pt-BR" sz="2000"/>
          </a:p>
        </p:txBody>
      </p:sp>
      <p:pic>
        <p:nvPicPr>
          <p:cNvPr id="62467" name="Picture 2"/>
          <p:cNvPicPr>
            <a:picLocks noChangeAspect="1" noChangeArrowheads="1"/>
          </p:cNvPicPr>
          <p:nvPr/>
        </p:nvPicPr>
        <p:blipFill>
          <a:blip r:embed="rId2" cstate="print"/>
          <a:srcRect/>
          <a:stretch>
            <a:fillRect/>
          </a:stretch>
        </p:blipFill>
        <p:spPr bwMode="auto">
          <a:xfrm>
            <a:off x="684213" y="765175"/>
            <a:ext cx="7632700" cy="5903913"/>
          </a:xfrm>
          <a:prstGeom prst="rect">
            <a:avLst/>
          </a:prstGeom>
          <a:noFill/>
          <a:ln w="9525">
            <a:noFill/>
            <a:miter lim="800000"/>
            <a:headEnd/>
            <a:tailEnd/>
          </a:ln>
        </p:spPr>
      </p:pic>
      <p:sp>
        <p:nvSpPr>
          <p:cNvPr id="6" name="Rectangle 5"/>
          <p:cNvSpPr/>
          <p:nvPr/>
        </p:nvSpPr>
        <p:spPr>
          <a:xfrm>
            <a:off x="3471863" y="6442075"/>
            <a:ext cx="5672137" cy="415925"/>
          </a:xfrm>
          <a:prstGeom prst="rect">
            <a:avLst/>
          </a:prstGeom>
        </p:spPr>
        <p:txBody>
          <a:bodyPr>
            <a:spAutoFit/>
          </a:bodyPr>
          <a:lstStyle/>
          <a:p>
            <a:pPr fontAlgn="auto">
              <a:spcBef>
                <a:spcPts val="0"/>
              </a:spcBef>
              <a:spcAft>
                <a:spcPts val="0"/>
              </a:spcAft>
              <a:defRPr/>
            </a:pPr>
            <a:r>
              <a:rPr lang="pt-BR" sz="1050" dirty="0"/>
              <a:t>Disponível em: http://www.meganbergdesigns.com/andrill/iceberg07/postcards/index.html</a:t>
            </a:r>
          </a:p>
          <a:p>
            <a:pPr fontAlgn="auto">
              <a:spcBef>
                <a:spcPts val="0"/>
              </a:spcBef>
              <a:spcAft>
                <a:spcPts val="0"/>
              </a:spcAft>
              <a:defRPr/>
            </a:pPr>
            <a:r>
              <a:rPr lang="pt-BR" sz="1050" dirty="0"/>
              <a:t>Acesso em: 29 jul. 2010 (adaptado)</a:t>
            </a:r>
            <a:endParaRPr lang="en-US" sz="1050" dirty="0"/>
          </a:p>
        </p:txBody>
      </p:sp>
    </p:spTree>
  </p:cSld>
  <p:clrMapOvr>
    <a:masterClrMapping/>
  </p:clrMapOvr>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5847</Template>
  <TotalTime>1796</TotalTime>
  <Words>11654</Words>
  <Application>Microsoft Office PowerPoint</Application>
  <PresentationFormat>Apresentação na tela (4:3)</PresentationFormat>
  <Paragraphs>1117</Paragraphs>
  <Slides>180</Slides>
  <Notes>20</Notes>
  <HiddenSlides>0</HiddenSlides>
  <MMClips>4</MMClips>
  <ScaleCrop>false</ScaleCrop>
  <HeadingPairs>
    <vt:vector size="4" baseType="variant">
      <vt:variant>
        <vt:lpstr>Tema</vt:lpstr>
      </vt:variant>
      <vt:variant>
        <vt:i4>1</vt:i4>
      </vt:variant>
      <vt:variant>
        <vt:lpstr>Títulos de slides</vt:lpstr>
      </vt:variant>
      <vt:variant>
        <vt:i4>180</vt:i4>
      </vt:variant>
    </vt:vector>
  </HeadingPairs>
  <TitlesOfParts>
    <vt:vector size="181" baseType="lpstr">
      <vt:lpstr>Тема Office</vt:lpstr>
      <vt:lpstr>O que se espera do aluno:</vt:lpstr>
      <vt:lpstr>O que se espera do aluno:</vt:lpstr>
      <vt:lpstr>O que se espera do aluno:</vt:lpstr>
      <vt:lpstr>O que se espera do aluno:</vt:lpstr>
      <vt:lpstr>O que se espera do aluno:</vt:lpstr>
      <vt:lpstr>O que se espera do aluno:</vt:lpstr>
      <vt:lpstr>O que se espera do aluno:</vt:lpstr>
      <vt:lpstr>O que se espera do aluno: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Como fazer uma boa prova?      As principais dicas:</vt:lpstr>
      <vt:lpstr>Ler  sempre é importante</vt:lpstr>
      <vt:lpstr>Diversos tipos de notícias</vt:lpstr>
      <vt:lpstr>        Falsos cognatos</vt:lpstr>
      <vt:lpstr>                                                                             Falsos cognatos ou falsos amigos são palavras normalmente derivadas do latim que aparecem em diferentes  idiomas,mas que ao longo dos tempos acabaram adquirindo significados diferentes.       </vt:lpstr>
      <vt:lpstr>Pronomes Interrogativos</vt:lpstr>
      <vt:lpstr>Tempos Verbais</vt:lpstr>
      <vt:lpstr> Perfect Tenses</vt:lpstr>
      <vt:lpstr>Dicas pré-prova – Pre-test tips</vt:lpstr>
      <vt:lpstr>Dicas pré-prova – Pre-test tips</vt:lpstr>
      <vt:lpstr>Dicas pré-prova – Pre-test tips</vt:lpstr>
      <vt:lpstr>Dicas pré-prova – Pre-test tips</vt:lpstr>
      <vt:lpstr>Dicas pré-prova – Pre-test tips</vt:lpstr>
      <vt:lpstr>Dicas para a prova – Test tips</vt:lpstr>
      <vt:lpstr>Dicas para a prova – Test tips</vt:lpstr>
      <vt:lpstr>Dicas para a prova – Test tips</vt:lpstr>
      <vt:lpstr>Dicas para a prova – Test tips</vt:lpstr>
      <vt:lpstr>Dicas para a prova – Test tips</vt:lpstr>
      <vt:lpstr>Dicas para a prova – Test tips</vt:lpstr>
      <vt:lpstr>Dicas para a prova – Test tips</vt:lpstr>
      <vt:lpstr>Dicas para a prova – Test tips</vt:lpstr>
      <vt:lpstr>Dicas para a prova – Test tips</vt:lpstr>
      <vt:lpstr>Gêneros que podem cair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ENEM – 2010 - Inglês</vt:lpstr>
      <vt:lpstr>ENEM – 2010 - Inglês</vt:lpstr>
      <vt:lpstr>ENEM – 2010 - Inglês</vt:lpstr>
      <vt:lpstr>ENEM – 2010 - Inglês</vt:lpstr>
      <vt:lpstr>ENEM – 2010 - Inglês</vt:lpstr>
      <vt:lpstr>ENEM – 2010 - Inglês</vt:lpstr>
      <vt:lpstr>ENEM – 2010 - Inglês</vt:lpstr>
      <vt:lpstr>ENEM – 2010 - Inglês</vt:lpstr>
      <vt:lpstr>ENEM – 2010 - Inglês</vt:lpstr>
      <vt:lpstr>ENEM – 2010 - Inglês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2011 – Inglês</vt:lpstr>
      <vt:lpstr>ENEM – 2012 – Inglês</vt:lpstr>
      <vt:lpstr>ENEM – 2012 – Inglês</vt:lpstr>
      <vt:lpstr>ENEM – 2012 – Inglês</vt:lpstr>
      <vt:lpstr>ENEM – 2012 – Inglês</vt:lpstr>
      <vt:lpstr>Apresentação do PowerPoint</vt:lpstr>
      <vt:lpstr>Apresentação do PowerPoint</vt:lpstr>
      <vt:lpstr>ENEM – 2012 – Inglês</vt:lpstr>
      <vt:lpstr>ENEM – 2012 – Inglês</vt:lpstr>
      <vt:lpstr>ENEM – 2012 – Inglês</vt:lpstr>
      <vt:lpstr>ENEM – 2012 – Inglês</vt:lpstr>
      <vt:lpstr>ENEM – 2012 – Inglês</vt:lpstr>
      <vt:lpstr>ENEM – 2012 – Inglês</vt:lpstr>
      <vt:lpstr>ENEM – 2012 – Inglês</vt:lpstr>
      <vt:lpstr>ENEM – 2012 – Inglês</vt:lpstr>
      <vt:lpstr>ENEM – 2012 – Inglês</vt:lpstr>
      <vt:lpstr>ENEM – 2012 – Inglês</vt:lpstr>
      <vt:lpstr>ENEM – 2012 – Inglês</vt:lpstr>
      <vt:lpstr>ENEM – 2012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ENEM – 2013 – Inglês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PRISCILA LAURINDO</cp:lastModifiedBy>
  <cp:revision>61</cp:revision>
  <dcterms:created xsi:type="dcterms:W3CDTF">2015-09-24T19:20:51Z</dcterms:created>
  <dcterms:modified xsi:type="dcterms:W3CDTF">2017-10-06T20:56:51Z</dcterms:modified>
</cp:coreProperties>
</file>